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2">
  <p:sldMasterIdLst>
    <p:sldMasterId id="2147483648" r:id="rId1"/>
  </p:sldMasterIdLst>
  <p:notesMasterIdLst>
    <p:notesMasterId r:id="rId19"/>
  </p:notesMasterIdLst>
  <p:sldIdLst>
    <p:sldId id="435" r:id="rId2"/>
    <p:sldId id="403" r:id="rId3"/>
    <p:sldId id="393" r:id="rId4"/>
    <p:sldId id="451" r:id="rId5"/>
    <p:sldId id="452" r:id="rId6"/>
    <p:sldId id="467" r:id="rId7"/>
    <p:sldId id="472" r:id="rId8"/>
    <p:sldId id="483" r:id="rId9"/>
    <p:sldId id="484" r:id="rId10"/>
    <p:sldId id="485" r:id="rId11"/>
    <p:sldId id="486" r:id="rId12"/>
    <p:sldId id="487" r:id="rId13"/>
    <p:sldId id="488" r:id="rId14"/>
    <p:sldId id="480" r:id="rId15"/>
    <p:sldId id="489" r:id="rId16"/>
    <p:sldId id="482" r:id="rId17"/>
    <p:sldId id="431" r:id="rId18"/>
  </p:sldIdLst>
  <p:sldSz cx="9144000" cy="5143500" type="screen16x9"/>
  <p:notesSz cx="6858000" cy="9144000"/>
  <p:custDataLst>
    <p:tags r:id="rId20"/>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5A4A"/>
    <a:srgbClr val="EB4917"/>
    <a:srgbClr val="080808"/>
    <a:srgbClr val="333333"/>
    <a:srgbClr val="1C1C1C"/>
    <a:srgbClr val="000000"/>
    <a:srgbClr val="5F5F5F"/>
    <a:srgbClr val="FCFCFC"/>
    <a:srgbClr val="CCD0D1"/>
    <a:srgbClr val="EED5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47" autoAdjust="0"/>
    <p:restoredTop sz="94615" autoAdjust="0"/>
  </p:normalViewPr>
  <p:slideViewPr>
    <p:cSldViewPr>
      <p:cViewPr>
        <p:scale>
          <a:sx n="125" d="100"/>
          <a:sy n="125" d="100"/>
        </p:scale>
        <p:origin x="462" y="1524"/>
      </p:cViewPr>
      <p:guideLst>
        <p:guide orient="horz" pos="162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2018-7-24</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itchFamily="34" charset="-122"/>
        <a:cs typeface="+mn-cs"/>
      </a:defRPr>
    </a:lvl1pPr>
    <a:lvl2pPr marL="457200" algn="l" defTabSz="914400" rtl="0" eaLnBrk="1" latinLnBrk="0" hangingPunct="1">
      <a:defRPr sz="1200" kern="1200">
        <a:solidFill>
          <a:schemeClr val="tx1"/>
        </a:solidFill>
        <a:latin typeface="+mn-lt"/>
        <a:ea typeface="微软雅黑" pitchFamily="34" charset="-122"/>
        <a:cs typeface="+mn-cs"/>
      </a:defRPr>
    </a:lvl2pPr>
    <a:lvl3pPr marL="914400" algn="l" defTabSz="914400" rtl="0" eaLnBrk="1" latinLnBrk="0" hangingPunct="1">
      <a:defRPr sz="1200" kern="1200">
        <a:solidFill>
          <a:schemeClr val="tx1"/>
        </a:solidFill>
        <a:latin typeface="+mn-lt"/>
        <a:ea typeface="微软雅黑" pitchFamily="34" charset="-122"/>
        <a:cs typeface="+mn-cs"/>
      </a:defRPr>
    </a:lvl3pPr>
    <a:lvl4pPr marL="1371600" algn="l" defTabSz="914400" rtl="0" eaLnBrk="1" latinLnBrk="0" hangingPunct="1">
      <a:defRPr sz="1200" kern="1200">
        <a:solidFill>
          <a:schemeClr val="tx1"/>
        </a:solidFill>
        <a:latin typeface="+mn-lt"/>
        <a:ea typeface="微软雅黑" pitchFamily="34" charset="-122"/>
        <a:cs typeface="+mn-cs"/>
      </a:defRPr>
    </a:lvl4pPr>
    <a:lvl5pPr marL="1828800" algn="l" defTabSz="914400" rtl="0" eaLnBrk="1" latinLnBrk="0" hangingPunct="1">
      <a:defRPr sz="1200" kern="1200">
        <a:solidFill>
          <a:schemeClr val="tx1"/>
        </a:solidFill>
        <a:latin typeface="+mn-lt"/>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BF2980-540F-4F7F-A4CC-709C5E980331}" type="slidenum">
              <a:rPr lang="zh-CN" altLang="en-US" smtClean="0"/>
              <a:pPr/>
              <a:t>1</a:t>
            </a:fld>
            <a:endParaRPr lang="zh-CN" altLang="en-US"/>
          </a:p>
        </p:txBody>
      </p:sp>
    </p:spTree>
    <p:extLst>
      <p:ext uri="{BB962C8B-B14F-4D97-AF65-F5344CB8AC3E}">
        <p14:creationId xmlns:p14="http://schemas.microsoft.com/office/powerpoint/2010/main" val="1840315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3434593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114775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2011630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17</a:t>
            </a:fld>
            <a:endParaRPr lang="zh-CN" altLang="en-US" dirty="0">
              <a:solidFill>
                <a:prstClr val="black"/>
              </a:solidFill>
            </a:endParaRPr>
          </a:p>
        </p:txBody>
      </p:sp>
    </p:spTree>
    <p:extLst>
      <p:ext uri="{BB962C8B-B14F-4D97-AF65-F5344CB8AC3E}">
        <p14:creationId xmlns:p14="http://schemas.microsoft.com/office/powerpoint/2010/main" val="3885063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9210182"/>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A4E37400-0646-4690-B3CD-AFE7E0746041}" type="datetimeFigureOut">
              <a:rPr lang="zh-CN" altLang="en-US" smtClean="0"/>
              <a:pPr/>
              <a:t>2018-7-24</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7543FE73-A404-45C1-B77A-6DB3BD9EA953}" type="slidenum">
              <a:rPr lang="zh-CN" altLang="en-US" smtClean="0"/>
              <a:pPr/>
              <a:t>‹#›</a:t>
            </a:fld>
            <a:endParaRPr lang="zh-CN" altLang="en-US"/>
          </a:p>
        </p:txBody>
      </p:sp>
    </p:spTree>
    <p:extLst>
      <p:ext uri="{BB962C8B-B14F-4D97-AF65-F5344CB8AC3E}">
        <p14:creationId xmlns:p14="http://schemas.microsoft.com/office/powerpoint/2010/main" val="409613772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6444208" y="480399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fontAlgn="auto">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36512"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6" r:id="rId2"/>
    <p:sldLayoutId id="2147483657" r:id="rId3"/>
  </p:sldLayoutIdLst>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t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t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tif"/><Relationship Id="rId2" Type="http://schemas.openxmlformats.org/officeDocument/2006/relationships/image" Target="../media/image20.t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t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tiff"/><Relationship Id="rId13" Type="http://schemas.openxmlformats.org/officeDocument/2006/relationships/image" Target="../media/image12.tiff"/><Relationship Id="rId3" Type="http://schemas.openxmlformats.org/officeDocument/2006/relationships/image" Target="../media/image2.tiff"/><Relationship Id="rId7" Type="http://schemas.openxmlformats.org/officeDocument/2006/relationships/image" Target="../media/image6.tiff"/><Relationship Id="rId12" Type="http://schemas.openxmlformats.org/officeDocument/2006/relationships/image" Target="../media/image11.tif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tiff"/><Relationship Id="rId5" Type="http://schemas.openxmlformats.org/officeDocument/2006/relationships/image" Target="../media/image4.tiff"/><Relationship Id="rId15" Type="http://schemas.openxmlformats.org/officeDocument/2006/relationships/image" Target="../media/image14.tiff"/><Relationship Id="rId10" Type="http://schemas.openxmlformats.org/officeDocument/2006/relationships/image" Target="../media/image9.tiff"/><Relationship Id="rId4" Type="http://schemas.openxmlformats.org/officeDocument/2006/relationships/image" Target="../media/image3.tiff"/><Relationship Id="rId9" Type="http://schemas.openxmlformats.org/officeDocument/2006/relationships/image" Target="../media/image8.tiff"/><Relationship Id="rId14" Type="http://schemas.openxmlformats.org/officeDocument/2006/relationships/image" Target="../media/image13.tiff"/></Relationships>
</file>

<file path=ppt/slides/_rels/slide3.xml.rels><?xml version="1.0" encoding="UTF-8" standalone="yes"?>
<Relationships xmlns="http://schemas.openxmlformats.org/package/2006/relationships"><Relationship Id="rId3" Type="http://schemas.openxmlformats.org/officeDocument/2006/relationships/image" Target="../media/image15.ti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7.t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矩形 261"/>
          <p:cNvSpPr/>
          <p:nvPr/>
        </p:nvSpPr>
        <p:spPr>
          <a:xfrm>
            <a:off x="596" y="1734741"/>
            <a:ext cx="9142810" cy="1041797"/>
          </a:xfrm>
          <a:prstGeom prst="rect">
            <a:avLst/>
          </a:prstGeom>
          <a:solidFill>
            <a:srgbClr val="F45A4A"/>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anchor="ctr"/>
          <a:lstStyle/>
          <a:p>
            <a:pPr algn="ctr" defTabSz="685732" eaLnBrk="1" fontAlgn="auto" hangingPunct="1">
              <a:spcBef>
                <a:spcPts val="0"/>
              </a:spcBef>
              <a:spcAft>
                <a:spcPts val="0"/>
              </a:spcAft>
              <a:defRPr/>
            </a:pPr>
            <a:endParaRPr lang="zh-CN" altLang="en-US" sz="1069">
              <a:noFill/>
            </a:endParaRPr>
          </a:p>
        </p:txBody>
      </p:sp>
      <p:cxnSp>
        <p:nvCxnSpPr>
          <p:cNvPr id="264" name="直接连接符 263"/>
          <p:cNvCxnSpPr/>
          <p:nvPr/>
        </p:nvCxnSpPr>
        <p:spPr>
          <a:xfrm>
            <a:off x="2236589" y="3655219"/>
            <a:ext cx="4895850" cy="0"/>
          </a:xfrm>
          <a:prstGeom prst="line">
            <a:avLst/>
          </a:prstGeom>
          <a:ln w="19050">
            <a:solidFill>
              <a:srgbClr val="F45A4A"/>
            </a:solidFill>
          </a:ln>
        </p:spPr>
        <p:style>
          <a:lnRef idx="1">
            <a:schemeClr val="accent1"/>
          </a:lnRef>
          <a:fillRef idx="0">
            <a:schemeClr val="accent1"/>
          </a:fillRef>
          <a:effectRef idx="0">
            <a:schemeClr val="accent1"/>
          </a:effectRef>
          <a:fontRef idx="minor">
            <a:schemeClr val="tx1"/>
          </a:fontRef>
        </p:style>
      </p:cxnSp>
      <p:sp>
        <p:nvSpPr>
          <p:cNvPr id="265" name="圆角矩形 264"/>
          <p:cNvSpPr/>
          <p:nvPr/>
        </p:nvSpPr>
        <p:spPr>
          <a:xfrm>
            <a:off x="3460552" y="3511154"/>
            <a:ext cx="2591991" cy="288131"/>
          </a:xfrm>
          <a:prstGeom prst="roundRect">
            <a:avLst/>
          </a:prstGeom>
          <a:solidFill>
            <a:srgbClr val="F45A4A"/>
          </a:solidFill>
          <a:ln>
            <a:solidFill>
              <a:srgbClr val="F45A4A"/>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defTabSz="685732" fontAlgn="auto">
              <a:spcBef>
                <a:spcPts val="0"/>
              </a:spcBef>
              <a:spcAft>
                <a:spcPts val="0"/>
              </a:spcAft>
              <a:defRPr/>
            </a:pPr>
            <a:r>
              <a:rPr lang="zh-CN" altLang="zh-CN" sz="1100" b="1" dirty="0" smtClean="0"/>
              <a:t>项目</a:t>
            </a:r>
            <a:r>
              <a:rPr lang="en-US" altLang="zh-CN" sz="1100" b="1" dirty="0"/>
              <a:t>10  </a:t>
            </a:r>
            <a:r>
              <a:rPr lang="zh-CN" altLang="zh-CN" sz="1100" b="1" dirty="0"/>
              <a:t>书籍装帧</a:t>
            </a:r>
            <a:endParaRPr lang="zh-CN" altLang="zh-CN" sz="1069" b="1" dirty="0">
              <a:solidFill>
                <a:schemeClr val="bg1"/>
              </a:solidFill>
              <a:latin typeface="微软雅黑" pitchFamily="34" charset="-122"/>
              <a:ea typeface="微软雅黑" pitchFamily="34" charset="-122"/>
            </a:endParaRPr>
          </a:p>
        </p:txBody>
      </p:sp>
      <p:sp>
        <p:nvSpPr>
          <p:cNvPr id="2" name="矩形 1"/>
          <p:cNvSpPr/>
          <p:nvPr/>
        </p:nvSpPr>
        <p:spPr>
          <a:xfrm>
            <a:off x="1513870" y="1961327"/>
            <a:ext cx="6341288" cy="588623"/>
          </a:xfrm>
          <a:prstGeom prst="rect">
            <a:avLst/>
          </a:prstGeom>
        </p:spPr>
        <p:txBody>
          <a:bodyPr wrap="none">
            <a:spAutoFit/>
          </a:bodyPr>
          <a:lstStyle/>
          <a:p>
            <a:r>
              <a:rPr lang="en-US" altLang="zh-CN" sz="3225" b="1" dirty="0">
                <a:latin typeface="微软雅黑" panose="020B0503020204020204" pitchFamily="34" charset="-122"/>
                <a:ea typeface="微软雅黑" panose="020B0503020204020204" pitchFamily="34" charset="-122"/>
              </a:rPr>
              <a:t>Illustrator CC </a:t>
            </a:r>
            <a:r>
              <a:rPr lang="zh-CN" altLang="en-US" sz="3225" b="1" dirty="0">
                <a:latin typeface="微软雅黑" panose="020B0503020204020204" pitchFamily="34" charset="-122"/>
                <a:ea typeface="微软雅黑" panose="020B0503020204020204" pitchFamily="34" charset="-122"/>
              </a:rPr>
              <a:t>平面设计实例教程</a:t>
            </a:r>
          </a:p>
        </p:txBody>
      </p:sp>
    </p:spTree>
    <p:extLst>
      <p:ext uri="{BB962C8B-B14F-4D97-AF65-F5344CB8AC3E}">
        <p14:creationId xmlns:p14="http://schemas.microsoft.com/office/powerpoint/2010/main" val="618356398"/>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62"/>
                                        </p:tgtEl>
                                        <p:attrNameLst>
                                          <p:attrName>style.visibility</p:attrName>
                                        </p:attrNameLst>
                                      </p:cBhvr>
                                      <p:to>
                                        <p:strVal val="visible"/>
                                      </p:to>
                                    </p:set>
                                    <p:animEffect transition="in" filter="barn(inVertical)">
                                      <p:cBhvr>
                                        <p:cTn id="7" dur="500"/>
                                        <p:tgtEl>
                                          <p:spTgt spid="26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64"/>
                                        </p:tgtEl>
                                        <p:attrNameLst>
                                          <p:attrName>style.visibility</p:attrName>
                                        </p:attrNameLst>
                                      </p:cBhvr>
                                      <p:to>
                                        <p:strVal val="visible"/>
                                      </p:to>
                                    </p:set>
                                    <p:animEffect transition="in" filter="barn(inVertical)">
                                      <p:cBhvr>
                                        <p:cTn id="11" dur="500"/>
                                        <p:tgtEl>
                                          <p:spTgt spid="264"/>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65"/>
                                        </p:tgtEl>
                                        <p:attrNameLst>
                                          <p:attrName>style.visibility</p:attrName>
                                        </p:attrNameLst>
                                      </p:cBhvr>
                                      <p:to>
                                        <p:strVal val="visible"/>
                                      </p:to>
                                    </p:set>
                                    <p:animEffect transition="in" filter="barn(outVertical)">
                                      <p:cBhvr>
                                        <p:cTn id="15" dur="500"/>
                                        <p:tgtEl>
                                          <p:spTgt spid="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animBg="1"/>
      <p:bldP spid="26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488290" y="309885"/>
            <a:ext cx="2162773"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10.1 </a:t>
            </a:r>
            <a:r>
              <a:rPr lang="zh-CN" altLang="en-US" sz="2400" b="1" dirty="0">
                <a:solidFill>
                  <a:srgbClr val="F45A4A"/>
                </a:solidFill>
                <a:latin typeface="+mj-ea"/>
                <a:ea typeface="+mj-ea"/>
              </a:rPr>
              <a:t>知识准备</a:t>
            </a:r>
            <a:endParaRPr lang="en-US" altLang="zh-CN" sz="2400" b="1" dirty="0">
              <a:solidFill>
                <a:srgbClr val="F45A4A"/>
              </a:solidFill>
              <a:latin typeface="+mj-ea"/>
              <a:ea typeface="+mj-ea"/>
            </a:endParaRPr>
          </a:p>
        </p:txBody>
      </p:sp>
      <p:sp>
        <p:nvSpPr>
          <p:cNvPr id="4" name="矩形 3"/>
          <p:cNvSpPr/>
          <p:nvPr/>
        </p:nvSpPr>
        <p:spPr>
          <a:xfrm>
            <a:off x="1979712" y="1419621"/>
            <a:ext cx="5294292" cy="1477328"/>
          </a:xfrm>
          <a:prstGeom prst="rect">
            <a:avLst/>
          </a:prstGeom>
        </p:spPr>
        <p:txBody>
          <a:bodyPr wrap="square">
            <a:spAutoFit/>
          </a:bodyPr>
          <a:lstStyle/>
          <a:p>
            <a:r>
              <a:rPr lang="en-US" altLang="zh-CN" b="1" dirty="0" smtClean="0">
                <a:latin typeface="幼圆" panose="02010509060101010101" pitchFamily="49" charset="-122"/>
                <a:ea typeface="幼圆" panose="02010509060101010101" pitchFamily="49" charset="-122"/>
              </a:rPr>
              <a:t>10.1.6</a:t>
            </a:r>
            <a:r>
              <a:rPr lang="zh-CN" altLang="zh-CN" b="1" dirty="0">
                <a:latin typeface="幼圆" panose="02010509060101010101" pitchFamily="49" charset="-122"/>
                <a:ea typeface="幼圆" panose="02010509060101010101" pitchFamily="49" charset="-122"/>
              </a:rPr>
              <a:t>为锚点或网格区域着色</a:t>
            </a:r>
          </a:p>
          <a:p>
            <a:r>
              <a:rPr lang="zh-CN" altLang="zh-CN" dirty="0">
                <a:latin typeface="幼圆" panose="02010509060101010101" pitchFamily="49" charset="-122"/>
                <a:ea typeface="幼圆" panose="02010509060101010101" pitchFamily="49" charset="-122"/>
              </a:rPr>
              <a:t>创建完网格后可以为网格修改颜色。首先使用【直接选择工具】选择锚点，然后确定工具箱中的填充颜色为当前状态，单击【色板】面板中的某种颜色，即可为锚点填</a:t>
            </a:r>
            <a:r>
              <a:rPr lang="zh-CN" altLang="zh-CN" dirty="0" smtClean="0">
                <a:latin typeface="幼圆" panose="02010509060101010101" pitchFamily="49" charset="-122"/>
                <a:ea typeface="幼圆" panose="02010509060101010101" pitchFamily="49" charset="-122"/>
              </a:rPr>
              <a:t>色。</a:t>
            </a:r>
            <a:endParaRPr lang="zh-CN" altLang="zh-CN"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636788519"/>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488290" y="309885"/>
            <a:ext cx="2162773"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10.1 </a:t>
            </a:r>
            <a:r>
              <a:rPr lang="zh-CN" altLang="en-US" sz="2400" b="1" dirty="0">
                <a:solidFill>
                  <a:srgbClr val="F45A4A"/>
                </a:solidFill>
                <a:latin typeface="+mj-ea"/>
                <a:ea typeface="+mj-ea"/>
              </a:rPr>
              <a:t>知识准备</a:t>
            </a:r>
            <a:endParaRPr lang="en-US" altLang="zh-CN" sz="2400" b="1" dirty="0">
              <a:solidFill>
                <a:srgbClr val="F45A4A"/>
              </a:solidFill>
              <a:latin typeface="+mj-ea"/>
              <a:ea typeface="+mj-ea"/>
            </a:endParaRPr>
          </a:p>
        </p:txBody>
      </p:sp>
      <p:sp>
        <p:nvSpPr>
          <p:cNvPr id="4" name="矩形 3"/>
          <p:cNvSpPr/>
          <p:nvPr/>
        </p:nvSpPr>
        <p:spPr>
          <a:xfrm>
            <a:off x="1979712" y="1419621"/>
            <a:ext cx="5294292" cy="1477328"/>
          </a:xfrm>
          <a:prstGeom prst="rect">
            <a:avLst/>
          </a:prstGeom>
        </p:spPr>
        <p:txBody>
          <a:bodyPr wrap="square">
            <a:spAutoFit/>
          </a:bodyPr>
          <a:lstStyle/>
          <a:p>
            <a:r>
              <a:rPr lang="en-US" altLang="zh-CN" b="1" dirty="0" smtClean="0">
                <a:latin typeface="幼圆" panose="02010509060101010101" pitchFamily="49" charset="-122"/>
                <a:ea typeface="幼圆" panose="02010509060101010101" pitchFamily="49" charset="-122"/>
              </a:rPr>
              <a:t>10.1.7</a:t>
            </a:r>
            <a:r>
              <a:rPr lang="zh-CN" altLang="zh-CN" b="1" dirty="0">
                <a:latin typeface="幼圆" panose="02010509060101010101" pitchFamily="49" charset="-122"/>
                <a:ea typeface="幼圆" panose="02010509060101010101" pitchFamily="49" charset="-122"/>
              </a:rPr>
              <a:t>画笔面板</a:t>
            </a:r>
          </a:p>
          <a:p>
            <a:r>
              <a:rPr lang="en-US" altLang="zh-CN" dirty="0">
                <a:latin typeface="幼圆" panose="02010509060101010101" pitchFamily="49" charset="-122"/>
                <a:ea typeface="幼圆" panose="02010509060101010101" pitchFamily="49" charset="-122"/>
              </a:rPr>
              <a:t>Illustrator</a:t>
            </a:r>
            <a:r>
              <a:rPr lang="zh-CN" altLang="zh-CN" dirty="0">
                <a:latin typeface="幼圆" panose="02010509060101010101" pitchFamily="49" charset="-122"/>
                <a:ea typeface="幼圆" panose="02010509060101010101" pitchFamily="49" charset="-122"/>
              </a:rPr>
              <a:t>提供了预设的各种画笔效果，可以打开这些预设的画笔来使用，绘制更加丰富的图形。执行菜单栏中的【窗口】</a:t>
            </a:r>
            <a:r>
              <a:rPr lang="en-US" altLang="zh-CN" dirty="0">
                <a:latin typeface="幼圆" panose="02010509060101010101" pitchFamily="49" charset="-122"/>
                <a:ea typeface="幼圆" panose="02010509060101010101" pitchFamily="49" charset="-122"/>
              </a:rPr>
              <a:t>&gt;</a:t>
            </a:r>
            <a:r>
              <a:rPr lang="zh-CN" altLang="zh-CN" dirty="0">
                <a:latin typeface="幼圆" panose="02010509060101010101" pitchFamily="49" charset="-122"/>
                <a:ea typeface="幼圆" panose="02010509060101010101" pitchFamily="49" charset="-122"/>
              </a:rPr>
              <a:t>【画笔】命令，即可打开</a:t>
            </a:r>
            <a:r>
              <a:rPr lang="zh-CN" altLang="zh-CN" dirty="0" smtClean="0">
                <a:latin typeface="幼圆" panose="02010509060101010101" pitchFamily="49" charset="-122"/>
                <a:ea typeface="幼圆" panose="02010509060101010101" pitchFamily="49" charset="-122"/>
              </a:rPr>
              <a:t>如</a:t>
            </a:r>
            <a:r>
              <a:rPr lang="zh-CN" altLang="en-US" dirty="0" smtClean="0">
                <a:latin typeface="幼圆" panose="02010509060101010101" pitchFamily="49" charset="-122"/>
                <a:ea typeface="幼圆" panose="02010509060101010101" pitchFamily="49" charset="-122"/>
              </a:rPr>
              <a:t>下</a:t>
            </a:r>
            <a:r>
              <a:rPr lang="zh-CN" altLang="zh-CN" dirty="0" smtClean="0">
                <a:latin typeface="幼圆" panose="02010509060101010101" pitchFamily="49" charset="-122"/>
                <a:ea typeface="幼圆" panose="02010509060101010101" pitchFamily="49" charset="-122"/>
              </a:rPr>
              <a:t>图所</a:t>
            </a:r>
            <a:r>
              <a:rPr lang="zh-CN" altLang="zh-CN" dirty="0">
                <a:latin typeface="幼圆" panose="02010509060101010101" pitchFamily="49" charset="-122"/>
                <a:ea typeface="幼圆" panose="02010509060101010101" pitchFamily="49" charset="-122"/>
              </a:rPr>
              <a:t>示的【画笔】面板</a:t>
            </a:r>
            <a:r>
              <a:rPr lang="zh-CN" altLang="zh-CN" dirty="0" smtClean="0">
                <a:latin typeface="幼圆" panose="02010509060101010101" pitchFamily="49" charset="-122"/>
                <a:ea typeface="幼圆" panose="02010509060101010101" pitchFamily="49" charset="-122"/>
              </a:rPr>
              <a:t>。</a:t>
            </a:r>
            <a:endParaRPr lang="zh-CN" altLang="zh-CN" dirty="0">
              <a:latin typeface="幼圆" panose="02010509060101010101" pitchFamily="49" charset="-122"/>
              <a:ea typeface="幼圆" panose="02010509060101010101" pitchFamily="49"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4776" y="2905343"/>
            <a:ext cx="2209800" cy="2019300"/>
          </a:xfrm>
          <a:prstGeom prst="rect">
            <a:avLst/>
          </a:prstGeom>
        </p:spPr>
      </p:pic>
    </p:spTree>
    <p:extLst>
      <p:ext uri="{BB962C8B-B14F-4D97-AF65-F5344CB8AC3E}">
        <p14:creationId xmlns:p14="http://schemas.microsoft.com/office/powerpoint/2010/main" val="2108702390"/>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488290" y="309885"/>
            <a:ext cx="2162773"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10.1 </a:t>
            </a:r>
            <a:r>
              <a:rPr lang="zh-CN" altLang="en-US" sz="2400" b="1" dirty="0">
                <a:solidFill>
                  <a:srgbClr val="F45A4A"/>
                </a:solidFill>
                <a:latin typeface="+mj-ea"/>
                <a:ea typeface="+mj-ea"/>
              </a:rPr>
              <a:t>知识准备</a:t>
            </a:r>
            <a:endParaRPr lang="en-US" altLang="zh-CN" sz="2400" b="1" dirty="0">
              <a:solidFill>
                <a:srgbClr val="F45A4A"/>
              </a:solidFill>
              <a:latin typeface="+mj-ea"/>
              <a:ea typeface="+mj-ea"/>
            </a:endParaRPr>
          </a:p>
        </p:txBody>
      </p:sp>
      <p:sp>
        <p:nvSpPr>
          <p:cNvPr id="4" name="矩形 3"/>
          <p:cNvSpPr/>
          <p:nvPr/>
        </p:nvSpPr>
        <p:spPr>
          <a:xfrm>
            <a:off x="1979712" y="1419621"/>
            <a:ext cx="5294292" cy="1754326"/>
          </a:xfrm>
          <a:prstGeom prst="rect">
            <a:avLst/>
          </a:prstGeom>
        </p:spPr>
        <p:txBody>
          <a:bodyPr wrap="square">
            <a:spAutoFit/>
          </a:bodyPr>
          <a:lstStyle/>
          <a:p>
            <a:r>
              <a:rPr lang="en-US" altLang="zh-CN" b="1" dirty="0" smtClean="0">
                <a:latin typeface="幼圆" panose="02010509060101010101" pitchFamily="49" charset="-122"/>
                <a:ea typeface="幼圆" panose="02010509060101010101" pitchFamily="49" charset="-122"/>
              </a:rPr>
              <a:t>10.1.8</a:t>
            </a:r>
            <a:r>
              <a:rPr lang="zh-CN" altLang="zh-CN" b="1" dirty="0">
                <a:latin typeface="幼圆" panose="02010509060101010101" pitchFamily="49" charset="-122"/>
                <a:ea typeface="幼圆" panose="02010509060101010101" pitchFamily="49" charset="-122"/>
              </a:rPr>
              <a:t>画笔工具</a:t>
            </a:r>
          </a:p>
          <a:p>
            <a:r>
              <a:rPr lang="zh-CN" altLang="zh-CN" dirty="0">
                <a:latin typeface="幼圆" panose="02010509060101010101" pitchFamily="49" charset="-122"/>
                <a:ea typeface="幼圆" panose="02010509060101010101" pitchFamily="49" charset="-122"/>
              </a:rPr>
              <a:t>【画笔】面板中所提供的画笔库一般是结合【画笔工具】</a:t>
            </a:r>
            <a:r>
              <a:rPr lang="en-US" altLang="zh-CN" dirty="0">
                <a:latin typeface="幼圆" panose="02010509060101010101" pitchFamily="49" charset="-122"/>
                <a:ea typeface="幼圆" panose="02010509060101010101" pitchFamily="49" charset="-122"/>
              </a:rPr>
              <a:t> </a:t>
            </a:r>
            <a:r>
              <a:rPr lang="zh-CN" altLang="zh-CN" dirty="0">
                <a:latin typeface="幼圆" panose="02010509060101010101" pitchFamily="49" charset="-122"/>
                <a:ea typeface="幼圆" panose="02010509060101010101" pitchFamily="49" charset="-122"/>
              </a:rPr>
              <a:t>来应用的，在使用【画笔工具】前，可以在工具箱中双击【画笔工具】，</a:t>
            </a:r>
            <a:r>
              <a:rPr lang="zh-CN" altLang="zh-CN" dirty="0" smtClean="0">
                <a:latin typeface="幼圆" panose="02010509060101010101" pitchFamily="49" charset="-122"/>
                <a:ea typeface="幼圆" panose="02010509060101010101" pitchFamily="49" charset="-122"/>
              </a:rPr>
              <a:t>打开</a:t>
            </a:r>
            <a:r>
              <a:rPr lang="zh-CN" altLang="en-US" dirty="0" smtClean="0">
                <a:latin typeface="幼圆" panose="02010509060101010101" pitchFamily="49" charset="-122"/>
                <a:ea typeface="幼圆" panose="02010509060101010101" pitchFamily="49" charset="-122"/>
              </a:rPr>
              <a:t>如下图</a:t>
            </a:r>
            <a:r>
              <a:rPr lang="zh-CN" altLang="zh-CN" dirty="0" smtClean="0">
                <a:latin typeface="幼圆" panose="02010509060101010101" pitchFamily="49" charset="-122"/>
                <a:ea typeface="幼圆" panose="02010509060101010101" pitchFamily="49" charset="-122"/>
              </a:rPr>
              <a:t>所</a:t>
            </a:r>
            <a:r>
              <a:rPr lang="zh-CN" altLang="zh-CN" dirty="0">
                <a:latin typeface="幼圆" panose="02010509060101010101" pitchFamily="49" charset="-122"/>
                <a:ea typeface="幼圆" panose="02010509060101010101" pitchFamily="49" charset="-122"/>
              </a:rPr>
              <a:t>示的【画笔工具选项】对话框，对画笔的各项参数可以设置</a:t>
            </a:r>
            <a:r>
              <a:rPr lang="zh-CN" altLang="zh-CN" dirty="0" smtClean="0">
                <a:latin typeface="幼圆" panose="02010509060101010101" pitchFamily="49" charset="-122"/>
                <a:ea typeface="幼圆" panose="02010509060101010101" pitchFamily="49" charset="-122"/>
              </a:rPr>
              <a:t>。</a:t>
            </a:r>
            <a:endParaRPr lang="zh-CN" altLang="zh-CN" dirty="0">
              <a:latin typeface="幼圆" panose="02010509060101010101" pitchFamily="49" charset="-122"/>
              <a:ea typeface="幼圆" panose="02010509060101010101" pitchFamily="49"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6815" y="3075806"/>
            <a:ext cx="1910369" cy="1851670"/>
          </a:xfrm>
          <a:prstGeom prst="rect">
            <a:avLst/>
          </a:prstGeom>
        </p:spPr>
      </p:pic>
    </p:spTree>
    <p:extLst>
      <p:ext uri="{BB962C8B-B14F-4D97-AF65-F5344CB8AC3E}">
        <p14:creationId xmlns:p14="http://schemas.microsoft.com/office/powerpoint/2010/main" val="332242767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488290" y="309885"/>
            <a:ext cx="2162773"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10.1 </a:t>
            </a:r>
            <a:r>
              <a:rPr lang="zh-CN" altLang="en-US" sz="2400" b="1" dirty="0">
                <a:solidFill>
                  <a:srgbClr val="F45A4A"/>
                </a:solidFill>
                <a:latin typeface="+mj-ea"/>
                <a:ea typeface="+mj-ea"/>
              </a:rPr>
              <a:t>知识准备</a:t>
            </a:r>
            <a:endParaRPr lang="en-US" altLang="zh-CN" sz="2400" b="1" dirty="0">
              <a:solidFill>
                <a:srgbClr val="F45A4A"/>
              </a:solidFill>
              <a:latin typeface="+mj-ea"/>
              <a:ea typeface="+mj-ea"/>
            </a:endParaRPr>
          </a:p>
        </p:txBody>
      </p:sp>
      <p:sp>
        <p:nvSpPr>
          <p:cNvPr id="4" name="矩形 3"/>
          <p:cNvSpPr/>
          <p:nvPr/>
        </p:nvSpPr>
        <p:spPr>
          <a:xfrm>
            <a:off x="1979712" y="1419621"/>
            <a:ext cx="5294292" cy="369332"/>
          </a:xfrm>
          <a:prstGeom prst="rect">
            <a:avLst/>
          </a:prstGeom>
        </p:spPr>
        <p:txBody>
          <a:bodyPr wrap="square">
            <a:spAutoFit/>
          </a:bodyPr>
          <a:lstStyle/>
          <a:p>
            <a:r>
              <a:rPr lang="en-US" altLang="zh-CN" b="1" dirty="0" smtClean="0">
                <a:latin typeface="幼圆" panose="02010509060101010101" pitchFamily="49" charset="-122"/>
                <a:ea typeface="幼圆" panose="02010509060101010101" pitchFamily="49" charset="-122"/>
              </a:rPr>
              <a:t>10.1.9</a:t>
            </a:r>
            <a:r>
              <a:rPr lang="zh-CN" altLang="zh-CN" b="1" dirty="0">
                <a:latin typeface="幼圆" panose="02010509060101010101" pitchFamily="49" charset="-122"/>
                <a:ea typeface="幼圆" panose="02010509060101010101" pitchFamily="49" charset="-122"/>
              </a:rPr>
              <a:t>书籍装帧</a:t>
            </a:r>
            <a:r>
              <a:rPr lang="zh-CN" altLang="zh-CN" b="1" dirty="0" smtClean="0">
                <a:latin typeface="幼圆" panose="02010509060101010101" pitchFamily="49" charset="-122"/>
                <a:ea typeface="幼圆" panose="02010509060101010101" pitchFamily="49" charset="-122"/>
              </a:rPr>
              <a:t>欣赏</a:t>
            </a:r>
            <a:endParaRPr lang="zh-CN" altLang="zh-CN" b="1" dirty="0">
              <a:latin typeface="幼圆" panose="02010509060101010101" pitchFamily="49" charset="-122"/>
              <a:ea typeface="幼圆" panose="02010509060101010101" pitchFamily="49"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2283718"/>
            <a:ext cx="2518756" cy="1654233"/>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2283718"/>
            <a:ext cx="2522913" cy="1699953"/>
          </a:xfrm>
          <a:prstGeom prst="rect">
            <a:avLst/>
          </a:prstGeom>
        </p:spPr>
      </p:pic>
      <p:sp>
        <p:nvSpPr>
          <p:cNvPr id="7" name="矩形 6"/>
          <p:cNvSpPr/>
          <p:nvPr/>
        </p:nvSpPr>
        <p:spPr>
          <a:xfrm>
            <a:off x="1935395" y="4227934"/>
            <a:ext cx="2031325" cy="369332"/>
          </a:xfrm>
          <a:prstGeom prst="rect">
            <a:avLst/>
          </a:prstGeom>
        </p:spPr>
        <p:txBody>
          <a:bodyPr wrap="none">
            <a:spAutoFit/>
          </a:bodyPr>
          <a:lstStyle/>
          <a:p>
            <a:r>
              <a:rPr lang="zh-CN" altLang="zh-CN" dirty="0">
                <a:latin typeface="幼圆" panose="02010509060101010101" pitchFamily="49" charset="-122"/>
                <a:ea typeface="幼圆" panose="02010509060101010101" pitchFamily="49" charset="-122"/>
              </a:rPr>
              <a:t>书籍装帧“舍得”</a:t>
            </a:r>
            <a:endParaRPr lang="zh-CN" altLang="en-US" dirty="0">
              <a:latin typeface="幼圆" panose="02010509060101010101" pitchFamily="49" charset="-122"/>
              <a:ea typeface="幼圆" panose="02010509060101010101" pitchFamily="49" charset="-122"/>
            </a:endParaRPr>
          </a:p>
        </p:txBody>
      </p:sp>
      <p:sp>
        <p:nvSpPr>
          <p:cNvPr id="8" name="矩形 7"/>
          <p:cNvSpPr/>
          <p:nvPr/>
        </p:nvSpPr>
        <p:spPr>
          <a:xfrm>
            <a:off x="4947001" y="4237578"/>
            <a:ext cx="2492990" cy="369332"/>
          </a:xfrm>
          <a:prstGeom prst="rect">
            <a:avLst/>
          </a:prstGeom>
        </p:spPr>
        <p:txBody>
          <a:bodyPr wrap="none">
            <a:spAutoFit/>
          </a:bodyPr>
          <a:lstStyle/>
          <a:p>
            <a:r>
              <a:rPr lang="zh-CN" altLang="zh-CN" dirty="0">
                <a:latin typeface="幼圆" panose="02010509060101010101" pitchFamily="49" charset="-122"/>
                <a:ea typeface="幼圆" panose="02010509060101010101" pitchFamily="49" charset="-122"/>
              </a:rPr>
              <a:t>书籍装帧“食全食美”</a:t>
            </a:r>
            <a:endParaRPr lang="zh-CN" altLang="en-US"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4076198216"/>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488291" y="309885"/>
            <a:ext cx="2162773"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10.2 </a:t>
            </a:r>
            <a:r>
              <a:rPr lang="zh-CN" altLang="en-US" sz="2400" b="1" dirty="0" smtClean="0">
                <a:solidFill>
                  <a:srgbClr val="F45A4A"/>
                </a:solidFill>
                <a:latin typeface="+mj-ea"/>
                <a:ea typeface="+mj-ea"/>
              </a:rPr>
              <a:t>项目实战</a:t>
            </a:r>
            <a:endParaRPr lang="en-US" altLang="zh-CN" sz="2400" b="1" dirty="0" smtClean="0">
              <a:solidFill>
                <a:srgbClr val="F45A4A"/>
              </a:solidFill>
              <a:latin typeface="+mj-ea"/>
              <a:ea typeface="+mj-ea"/>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89490" y="2101666"/>
            <a:ext cx="1813262" cy="2342291"/>
          </a:xfrm>
          <a:prstGeom prst="rect">
            <a:avLst/>
          </a:prstGeom>
          <a:effectLst>
            <a:outerShdw blurRad="50800" dist="38100" dir="2700000" algn="tl" rotWithShape="0">
              <a:prstClr val="black">
                <a:alpha val="40000"/>
              </a:prstClr>
            </a:outerShdw>
          </a:effectLst>
        </p:spPr>
      </p:pic>
      <p:sp>
        <p:nvSpPr>
          <p:cNvPr id="5" name="矩形 4"/>
          <p:cNvSpPr/>
          <p:nvPr/>
        </p:nvSpPr>
        <p:spPr>
          <a:xfrm>
            <a:off x="2441097" y="1275606"/>
            <a:ext cx="1816523" cy="369332"/>
          </a:xfrm>
          <a:prstGeom prst="rect">
            <a:avLst/>
          </a:prstGeom>
        </p:spPr>
        <p:txBody>
          <a:bodyPr wrap="none">
            <a:spAutoFit/>
          </a:bodyPr>
          <a:lstStyle/>
          <a:p>
            <a:r>
              <a:rPr lang="en-US" altLang="zh-CN" b="1" dirty="0" smtClean="0">
                <a:latin typeface="幼圆" panose="02010509060101010101" pitchFamily="49" charset="-122"/>
                <a:ea typeface="幼圆" panose="02010509060101010101" pitchFamily="49" charset="-122"/>
              </a:rPr>
              <a:t>10.2.1</a:t>
            </a:r>
            <a:r>
              <a:rPr lang="zh-CN" altLang="zh-CN" b="1" dirty="0">
                <a:latin typeface="幼圆" panose="02010509060101010101" pitchFamily="49" charset="-122"/>
                <a:ea typeface="幼圆" panose="02010509060101010101" pitchFamily="49" charset="-122"/>
              </a:rPr>
              <a:t>项目实</a:t>
            </a:r>
            <a:r>
              <a:rPr lang="zh-CN" altLang="zh-CN" b="1" dirty="0" smtClean="0">
                <a:latin typeface="幼圆" panose="02010509060101010101" pitchFamily="49" charset="-122"/>
                <a:ea typeface="幼圆" panose="02010509060101010101" pitchFamily="49" charset="-122"/>
              </a:rPr>
              <a:t>操</a:t>
            </a:r>
            <a:endParaRPr lang="zh-CN" altLang="zh-CN" b="1"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280535751"/>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488291" y="309885"/>
            <a:ext cx="2162773"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10.2 </a:t>
            </a:r>
            <a:r>
              <a:rPr lang="zh-CN" altLang="en-US" sz="2400" b="1" dirty="0" smtClean="0">
                <a:solidFill>
                  <a:srgbClr val="F45A4A"/>
                </a:solidFill>
                <a:latin typeface="+mj-ea"/>
                <a:ea typeface="+mj-ea"/>
              </a:rPr>
              <a:t>项目实战</a:t>
            </a:r>
            <a:endParaRPr lang="en-US" altLang="zh-CN" sz="2400" b="1" dirty="0" smtClean="0">
              <a:solidFill>
                <a:srgbClr val="F45A4A"/>
              </a:solidFill>
              <a:latin typeface="+mj-ea"/>
              <a:ea typeface="+mj-ea"/>
            </a:endParaRPr>
          </a:p>
        </p:txBody>
      </p:sp>
      <p:sp>
        <p:nvSpPr>
          <p:cNvPr id="6" name="矩形 5"/>
          <p:cNvSpPr/>
          <p:nvPr/>
        </p:nvSpPr>
        <p:spPr>
          <a:xfrm>
            <a:off x="1979712" y="1419621"/>
            <a:ext cx="5294292" cy="1754326"/>
          </a:xfrm>
          <a:prstGeom prst="rect">
            <a:avLst/>
          </a:prstGeom>
        </p:spPr>
        <p:txBody>
          <a:bodyPr wrap="square">
            <a:spAutoFit/>
          </a:bodyPr>
          <a:lstStyle/>
          <a:p>
            <a:r>
              <a:rPr lang="en-US" altLang="zh-CN" b="1" dirty="0" smtClean="0">
                <a:latin typeface="幼圆" panose="02010509060101010101" pitchFamily="49" charset="-122"/>
                <a:ea typeface="幼圆" panose="02010509060101010101" pitchFamily="49" charset="-122"/>
              </a:rPr>
              <a:t>10.2.2</a:t>
            </a:r>
            <a:r>
              <a:rPr lang="zh-CN" altLang="zh-CN" b="1" dirty="0">
                <a:latin typeface="幼圆" panose="02010509060101010101" pitchFamily="49" charset="-122"/>
                <a:ea typeface="幼圆" panose="02010509060101010101" pitchFamily="49" charset="-122"/>
              </a:rPr>
              <a:t>项目小结</a:t>
            </a:r>
          </a:p>
          <a:p>
            <a:r>
              <a:rPr lang="zh-CN" altLang="zh-CN" dirty="0">
                <a:latin typeface="幼圆" panose="02010509060101010101" pitchFamily="49" charset="-122"/>
                <a:ea typeface="幼圆" panose="02010509060101010101" pitchFamily="49" charset="-122"/>
              </a:rPr>
              <a:t>封面设计是书籍装帧设计艺术的门面，它是通过艺术形象设计的形式来反映书籍的内容。在当今琳琅满目的书海中，书籍的封面起了一个无声的推销员作用，它的好坏在一定程度上将会直接影响人们的购买欲</a:t>
            </a:r>
            <a:r>
              <a:rPr lang="zh-CN" altLang="zh-CN" dirty="0" smtClean="0">
                <a:latin typeface="幼圆" panose="02010509060101010101" pitchFamily="49" charset="-122"/>
                <a:ea typeface="幼圆" panose="02010509060101010101" pitchFamily="49" charset="-122"/>
              </a:rPr>
              <a:t>。</a:t>
            </a:r>
            <a:endParaRPr lang="zh-CN" altLang="zh-CN"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678298489"/>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1835696" y="843558"/>
            <a:ext cx="5111170" cy="20042"/>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278825" y="309885"/>
            <a:ext cx="4581703"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10.3</a:t>
            </a:r>
            <a:r>
              <a:rPr lang="zh-CN" altLang="zh-CN" sz="2400" b="1" dirty="0">
                <a:solidFill>
                  <a:srgbClr val="F45A4A"/>
                </a:solidFill>
                <a:latin typeface="+mj-ea"/>
                <a:ea typeface="+mj-ea"/>
              </a:rPr>
              <a:t>拓展设计</a:t>
            </a:r>
            <a:r>
              <a:rPr lang="zh-CN" altLang="zh-CN" sz="2400" b="1" dirty="0" smtClean="0">
                <a:solidFill>
                  <a:srgbClr val="F45A4A"/>
                </a:solidFill>
                <a:latin typeface="+mj-ea"/>
                <a:ea typeface="+mj-ea"/>
              </a:rPr>
              <a:t>——小说</a:t>
            </a:r>
            <a:r>
              <a:rPr lang="zh-CN" altLang="zh-CN" sz="2400" b="1" dirty="0">
                <a:solidFill>
                  <a:srgbClr val="F45A4A"/>
                </a:solidFill>
                <a:latin typeface="+mj-ea"/>
                <a:ea typeface="+mj-ea"/>
              </a:rPr>
              <a:t>封面装帧</a:t>
            </a:r>
            <a:endParaRPr lang="en-US" altLang="zh-CN" sz="2400" b="1" dirty="0">
              <a:solidFill>
                <a:srgbClr val="F45A4A"/>
              </a:solidFill>
              <a:latin typeface="+mj-ea"/>
              <a:ea typeface="+mj-ea"/>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7488" y="1601680"/>
            <a:ext cx="2331459" cy="313661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21447891"/>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0" name="矩形 19"/>
          <p:cNvSpPr/>
          <p:nvPr/>
        </p:nvSpPr>
        <p:spPr>
          <a:xfrm>
            <a:off x="596" y="1734741"/>
            <a:ext cx="9142810" cy="1041797"/>
          </a:xfrm>
          <a:prstGeom prst="rect">
            <a:avLst/>
          </a:prstGeom>
          <a:solidFill>
            <a:srgbClr val="F45A4A"/>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anchor="ctr"/>
          <a:lstStyle/>
          <a:p>
            <a:pPr algn="ctr" defTabSz="685732" eaLnBrk="1" fontAlgn="auto" hangingPunct="1">
              <a:spcBef>
                <a:spcPts val="0"/>
              </a:spcBef>
              <a:spcAft>
                <a:spcPts val="0"/>
              </a:spcAft>
              <a:defRPr/>
            </a:pPr>
            <a:endParaRPr lang="zh-CN" altLang="en-US" sz="1069">
              <a:solidFill>
                <a:srgbClr val="00B050"/>
              </a:solidFill>
            </a:endParaRPr>
          </a:p>
        </p:txBody>
      </p:sp>
      <p:sp>
        <p:nvSpPr>
          <p:cNvPr id="21" name="TextBox 59"/>
          <p:cNvSpPr txBox="1">
            <a:spLocks noChangeArrowheads="1"/>
          </p:cNvSpPr>
          <p:nvPr/>
        </p:nvSpPr>
        <p:spPr bwMode="auto">
          <a:xfrm>
            <a:off x="3563888" y="1995686"/>
            <a:ext cx="1838961" cy="588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zh-CN" altLang="en-US" sz="3225" b="1" dirty="0">
                <a:latin typeface="微软雅黑" panose="020B0503020204020204" pitchFamily="34" charset="-122"/>
                <a:ea typeface="微软雅黑" panose="020B0503020204020204" pitchFamily="34" charset="-122"/>
              </a:rPr>
              <a:t>谢谢观看</a:t>
            </a:r>
          </a:p>
        </p:txBody>
      </p:sp>
      <p:cxnSp>
        <p:nvCxnSpPr>
          <p:cNvPr id="22" name="直接连接符 21"/>
          <p:cNvCxnSpPr/>
          <p:nvPr/>
        </p:nvCxnSpPr>
        <p:spPr>
          <a:xfrm>
            <a:off x="2236589" y="3655219"/>
            <a:ext cx="4895850" cy="0"/>
          </a:xfrm>
          <a:prstGeom prst="line">
            <a:avLst/>
          </a:prstGeom>
          <a:ln w="19050">
            <a:solidFill>
              <a:srgbClr val="F45A4A"/>
            </a:solidFill>
          </a:ln>
        </p:spPr>
        <p:style>
          <a:lnRef idx="1">
            <a:schemeClr val="accent1"/>
          </a:lnRef>
          <a:fillRef idx="0">
            <a:schemeClr val="accent1"/>
          </a:fillRef>
          <a:effectRef idx="0">
            <a:schemeClr val="accent1"/>
          </a:effectRef>
          <a:fontRef idx="minor">
            <a:schemeClr val="tx1"/>
          </a:fontRef>
        </p:style>
      </p:cxnSp>
      <p:sp>
        <p:nvSpPr>
          <p:cNvPr id="23" name="圆角矩形 22"/>
          <p:cNvSpPr/>
          <p:nvPr/>
        </p:nvSpPr>
        <p:spPr>
          <a:xfrm>
            <a:off x="3460552" y="3511154"/>
            <a:ext cx="2591991" cy="288131"/>
          </a:xfrm>
          <a:prstGeom prst="roundRect">
            <a:avLst/>
          </a:prstGeom>
          <a:solidFill>
            <a:srgbClr val="F45A4A"/>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defTabSz="685732" fontAlgn="auto">
              <a:spcBef>
                <a:spcPts val="0"/>
              </a:spcBef>
              <a:spcAft>
                <a:spcPts val="0"/>
              </a:spcAft>
              <a:defRPr/>
            </a:pPr>
            <a:r>
              <a:rPr lang="zh-CN" altLang="zh-CN" sz="1050" b="1" dirty="0"/>
              <a:t>项目</a:t>
            </a:r>
            <a:r>
              <a:rPr lang="en-US" altLang="zh-CN" sz="1050" b="1" dirty="0"/>
              <a:t>10  </a:t>
            </a:r>
            <a:r>
              <a:rPr lang="zh-CN" altLang="zh-CN" sz="1050" b="1" dirty="0"/>
              <a:t>书籍装帧</a:t>
            </a:r>
            <a:endParaRPr lang="zh-CN" altLang="zh-CN" sz="105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55116053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barn(inVertical)">
                                      <p:cBhvr>
                                        <p:cTn id="11" dur="500"/>
                                        <p:tgtEl>
                                          <p:spTgt spid="22"/>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barn(outVertical)">
                                      <p:cBhvr>
                                        <p:cTn id="15" dur="500"/>
                                        <p:tgtEl>
                                          <p:spTgt spid="23"/>
                                        </p:tgtEl>
                                      </p:cBhvr>
                                    </p:animEffect>
                                  </p:childTnLst>
                                </p:cTn>
                              </p:par>
                            </p:childTnLst>
                          </p:cTn>
                        </p:par>
                        <p:par>
                          <p:cTn id="16" fill="hold">
                            <p:stCondLst>
                              <p:cond delay="1500"/>
                            </p:stCondLst>
                            <p:childTnLst>
                              <p:par>
                                <p:cTn id="17" presetID="12" presetClass="entr" presetSubtype="4" fill="hold" grpId="0" nodeType="afterEffect">
                                  <p:stCondLst>
                                    <p:cond delay="0"/>
                                  </p:stCondLst>
                                  <p:iterate type="lt">
                                    <p:tmPct val="10000"/>
                                  </p:iterate>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750"/>
                                        <p:tgtEl>
                                          <p:spTgt spid="21"/>
                                        </p:tgtEl>
                                        <p:attrNameLst>
                                          <p:attrName>ppt_y</p:attrName>
                                        </p:attrNameLst>
                                      </p:cBhvr>
                                      <p:tavLst>
                                        <p:tav tm="0">
                                          <p:val>
                                            <p:strVal val="#ppt_y+#ppt_h*1.125000"/>
                                          </p:val>
                                        </p:tav>
                                        <p:tav tm="100000">
                                          <p:val>
                                            <p:strVal val="#ppt_y"/>
                                          </p:val>
                                        </p:tav>
                                      </p:tavLst>
                                    </p:anim>
                                    <p:animEffect transition="in" filter="wipe(up)">
                                      <p:cBhvr>
                                        <p:cTn id="20"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63227" y="487274"/>
            <a:ext cx="1268728" cy="1467744"/>
          </a:xfrm>
          <a:prstGeom prst="rect">
            <a:avLst/>
          </a:prstGeom>
        </p:spPr>
      </p:pic>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6329" y="3582300"/>
            <a:ext cx="1619627" cy="937256"/>
          </a:xfrm>
          <a:prstGeom prst="rect">
            <a:avLst/>
          </a:prstGeom>
        </p:spPr>
      </p:pic>
      <p:pic>
        <p:nvPicPr>
          <p:cNvPr id="25" name="图片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7324" y="3589018"/>
            <a:ext cx="1708211" cy="941670"/>
          </a:xfrm>
          <a:prstGeom prst="rect">
            <a:avLst/>
          </a:prstGeom>
        </p:spPr>
      </p:pic>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06749" y="3567861"/>
            <a:ext cx="1554911" cy="941670"/>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31955" y="483518"/>
            <a:ext cx="2191720" cy="1548230"/>
          </a:xfrm>
          <a:prstGeom prst="rect">
            <a:avLst/>
          </a:prstGeom>
        </p:spPr>
      </p:pic>
      <p:pic>
        <p:nvPicPr>
          <p:cNvPr id="28" name="图片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22569" y="1999277"/>
            <a:ext cx="1124152" cy="1568584"/>
          </a:xfrm>
          <a:prstGeom prst="rect">
            <a:avLst/>
          </a:prstGeom>
        </p:spPr>
      </p:pic>
      <p:pic>
        <p:nvPicPr>
          <p:cNvPr id="29" name="图片 2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59475" y="1999277"/>
            <a:ext cx="1139865" cy="1584175"/>
          </a:xfrm>
          <a:prstGeom prst="rect">
            <a:avLst/>
          </a:prstGeom>
        </p:spPr>
      </p:pic>
      <p:pic>
        <p:nvPicPr>
          <p:cNvPr id="30" name="图片 2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27784" y="1997742"/>
            <a:ext cx="1194785" cy="1587246"/>
          </a:xfrm>
          <a:prstGeom prst="rect">
            <a:avLst/>
          </a:prstGeom>
        </p:spPr>
      </p:pic>
      <p:pic>
        <p:nvPicPr>
          <p:cNvPr id="31" name="图片 3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935235" y="1999277"/>
            <a:ext cx="1124241" cy="1568583"/>
          </a:xfrm>
          <a:prstGeom prst="rect">
            <a:avLst/>
          </a:prstGeom>
        </p:spPr>
      </p:pic>
      <p:pic>
        <p:nvPicPr>
          <p:cNvPr id="32" name="图片 3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627784" y="487274"/>
            <a:ext cx="1123876" cy="1512002"/>
          </a:xfrm>
          <a:prstGeom prst="rect">
            <a:avLst/>
          </a:prstGeom>
        </p:spPr>
      </p:pic>
      <p:pic>
        <p:nvPicPr>
          <p:cNvPr id="33" name="图片 3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17444" y="483518"/>
            <a:ext cx="1145783" cy="1480069"/>
          </a:xfrm>
          <a:prstGeom prst="rect">
            <a:avLst/>
          </a:prstGeom>
        </p:spPr>
      </p:pic>
      <p:pic>
        <p:nvPicPr>
          <p:cNvPr id="34" name="图片 3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199340" y="2026121"/>
            <a:ext cx="1124335" cy="1557331"/>
          </a:xfrm>
          <a:prstGeom prst="rect">
            <a:avLst/>
          </a:prstGeom>
        </p:spPr>
      </p:pic>
      <p:pic>
        <p:nvPicPr>
          <p:cNvPr id="35" name="图片 3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644232" y="3584988"/>
            <a:ext cx="1169556" cy="916370"/>
          </a:xfrm>
          <a:prstGeom prst="rect">
            <a:avLst/>
          </a:prstGeom>
        </p:spPr>
      </p:pic>
      <p:sp>
        <p:nvSpPr>
          <p:cNvPr id="36" name="TextBox 35"/>
          <p:cNvSpPr txBox="1"/>
          <p:nvPr/>
        </p:nvSpPr>
        <p:spPr>
          <a:xfrm>
            <a:off x="1259632" y="1169913"/>
            <a:ext cx="553998" cy="2769989"/>
          </a:xfrm>
          <a:prstGeom prst="rect">
            <a:avLst/>
          </a:prstGeom>
          <a:noFill/>
        </p:spPr>
        <p:txBody>
          <a:bodyPr vert="eaVert" wrap="none" lIns="0" tIns="0" rIns="0" bIns="0" rtlCol="0">
            <a:spAutoFit/>
          </a:bodyPr>
          <a:lstStyle/>
          <a:p>
            <a:r>
              <a:rPr lang="zh-CN" altLang="en-US" sz="3600" b="1" dirty="0">
                <a:solidFill>
                  <a:srgbClr val="F45A4A"/>
                </a:solidFill>
                <a:latin typeface="微软雅黑" pitchFamily="34" charset="-122"/>
                <a:ea typeface="微软雅黑" pitchFamily="34" charset="-122"/>
              </a:rPr>
              <a:t>本</a:t>
            </a:r>
            <a:r>
              <a:rPr lang="zh-CN" altLang="en-US" sz="3600" b="1" dirty="0" smtClean="0">
                <a:solidFill>
                  <a:srgbClr val="F45A4A"/>
                </a:solidFill>
                <a:latin typeface="微软雅黑" pitchFamily="34" charset="-122"/>
                <a:ea typeface="微软雅黑" pitchFamily="34" charset="-122"/>
              </a:rPr>
              <a:t>书部分实例</a:t>
            </a:r>
          </a:p>
        </p:txBody>
      </p:sp>
      <p:cxnSp>
        <p:nvCxnSpPr>
          <p:cNvPr id="37" name="直接连接符 36"/>
          <p:cNvCxnSpPr/>
          <p:nvPr/>
        </p:nvCxnSpPr>
        <p:spPr>
          <a:xfrm flipV="1">
            <a:off x="2123728"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5697922"/>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548787" y="987574"/>
            <a:ext cx="2031325" cy="646331"/>
          </a:xfrm>
          <a:prstGeom prst="rect">
            <a:avLst/>
          </a:prstGeom>
          <a:noFill/>
        </p:spPr>
        <p:txBody>
          <a:bodyPr wrap="none" rtlCol="0">
            <a:spAutoFit/>
          </a:bodyPr>
          <a:lstStyle/>
          <a:p>
            <a:pPr marL="0" lvl="1" algn="ctr"/>
            <a:r>
              <a:rPr lang="zh-CN" altLang="en-US" sz="3600" b="1" dirty="0">
                <a:solidFill>
                  <a:srgbClr val="F45A4A"/>
                </a:solidFill>
                <a:latin typeface="+mj-ea"/>
                <a:ea typeface="+mj-ea"/>
              </a:rPr>
              <a:t>项目简介</a:t>
            </a:r>
            <a:endParaRPr lang="en-US" altLang="zh-CN" sz="3600" b="1" dirty="0">
              <a:solidFill>
                <a:srgbClr val="F45A4A"/>
              </a:solidFill>
              <a:latin typeface="+mj-ea"/>
              <a:ea typeface="+mj-ea"/>
            </a:endParaRPr>
          </a:p>
        </p:txBody>
      </p:sp>
      <p:cxnSp>
        <p:nvCxnSpPr>
          <p:cNvPr id="13" name="直接连接符 12"/>
          <p:cNvCxnSpPr/>
          <p:nvPr/>
        </p:nvCxnSpPr>
        <p:spPr>
          <a:xfrm flipV="1">
            <a:off x="3821635" y="1885961"/>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0854" y="1707654"/>
            <a:ext cx="1695503" cy="2281038"/>
          </a:xfrm>
          <a:prstGeom prst="rect">
            <a:avLst/>
          </a:prstGeom>
          <a:effectLst>
            <a:outerShdw blurRad="50800" dist="38100" dir="2700000" algn="tl" rotWithShape="0">
              <a:prstClr val="black">
                <a:alpha val="40000"/>
              </a:prstClr>
            </a:outerShdw>
          </a:effectLst>
        </p:spPr>
      </p:pic>
      <p:sp>
        <p:nvSpPr>
          <p:cNvPr id="15" name="TextBox 14"/>
          <p:cNvSpPr txBox="1"/>
          <p:nvPr/>
        </p:nvSpPr>
        <p:spPr>
          <a:xfrm>
            <a:off x="4181676" y="1949227"/>
            <a:ext cx="3744414" cy="1846659"/>
          </a:xfrm>
          <a:prstGeom prst="rect">
            <a:avLst/>
          </a:prstGeom>
          <a:noFill/>
        </p:spPr>
        <p:txBody>
          <a:bodyPr wrap="square" lIns="0" tIns="0" rIns="0" bIns="0" rtlCol="0">
            <a:spAutoFit/>
          </a:bodyPr>
          <a:lstStyle/>
          <a:p>
            <a:r>
              <a:rPr lang="zh-CN" altLang="zh-CN" sz="2000" dirty="0">
                <a:latin typeface="幼圆" panose="02010509060101010101" pitchFamily="49" charset="-122"/>
                <a:ea typeface="幼圆" panose="02010509060101010101" pitchFamily="49" charset="-122"/>
              </a:rPr>
              <a:t>书籍装帧是书籍生产过程中</a:t>
            </a:r>
            <a:r>
              <a:rPr lang="zh-CN" altLang="zh-CN" sz="2000" dirty="0" smtClean="0">
                <a:latin typeface="幼圆" panose="02010509060101010101" pitchFamily="49" charset="-122"/>
                <a:ea typeface="幼圆" panose="02010509060101010101" pitchFamily="49" charset="-122"/>
              </a:rPr>
              <a:t>的</a:t>
            </a:r>
            <a:r>
              <a:rPr lang="zh-CN" altLang="en-US" sz="2000" dirty="0" smtClean="0">
                <a:latin typeface="幼圆" panose="02010509060101010101" pitchFamily="49" charset="-122"/>
                <a:ea typeface="幼圆" panose="02010509060101010101" pitchFamily="49" charset="-122"/>
              </a:rPr>
              <a:t>装潢设计</a:t>
            </a:r>
            <a:r>
              <a:rPr lang="zh-CN" altLang="zh-CN" sz="2000" dirty="0" smtClean="0">
                <a:latin typeface="幼圆" panose="02010509060101010101" pitchFamily="49" charset="-122"/>
                <a:ea typeface="幼圆" panose="02010509060101010101" pitchFamily="49" charset="-122"/>
              </a:rPr>
              <a:t>工作</a:t>
            </a:r>
            <a:r>
              <a:rPr lang="zh-CN" altLang="zh-CN" sz="2000" dirty="0">
                <a:latin typeface="幼圆" panose="02010509060101010101" pitchFamily="49" charset="-122"/>
                <a:ea typeface="幼圆" panose="02010509060101010101" pitchFamily="49" charset="-122"/>
              </a:rPr>
              <a:t>，又称书籍艺术。书籍装帧是在书籍生产过程中将材料和工艺、思想和艺术、外观和内容、局部和整体等组成和谐、美观的整体艺术。</a:t>
            </a:r>
            <a:r>
              <a:rPr lang="zh-CN" altLang="en-US" sz="2000" dirty="0" smtClean="0">
                <a:latin typeface="幼圆" panose="02010509060101010101" pitchFamily="49" charset="-122"/>
                <a:ea typeface="幼圆" panose="02010509060101010101" pitchFamily="49" charset="-122"/>
              </a:rPr>
              <a:t>设计</a:t>
            </a:r>
            <a:r>
              <a:rPr lang="zh-CN" altLang="zh-CN" dirty="0"/>
              <a:t>。</a:t>
            </a:r>
            <a:endParaRPr lang="en-US" altLang="zh-CN" dirty="0"/>
          </a:p>
        </p:txBody>
      </p:sp>
    </p:spTree>
    <p:extLst>
      <p:ext uri="{BB962C8B-B14F-4D97-AF65-F5344CB8AC3E}">
        <p14:creationId xmlns:p14="http://schemas.microsoft.com/office/powerpoint/2010/main" val="2677201178"/>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p:tgtEl>
                                          <p:spTgt spid="12"/>
                                        </p:tgtEl>
                                        <p:attrNameLst>
                                          <p:attrName>ppt_x</p:attrName>
                                        </p:attrNameLst>
                                      </p:cBhvr>
                                      <p:tavLst>
                                        <p:tav tm="0">
                                          <p:val>
                                            <p:strVal val="#ppt_x-#ppt_w*1.125000"/>
                                          </p:val>
                                        </p:tav>
                                        <p:tav tm="100000">
                                          <p:val>
                                            <p:strVal val="#ppt_x"/>
                                          </p:val>
                                        </p:tav>
                                      </p:tavLst>
                                    </p:anim>
                                    <p:animEffect transition="in" filter="wipe(right)">
                                      <p:cBhvr>
                                        <p:cTn id="12" dur="500"/>
                                        <p:tgtEl>
                                          <p:spTgt spid="12"/>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400127" y="309885"/>
            <a:ext cx="2339103" cy="461665"/>
          </a:xfrm>
          <a:prstGeom prst="rect">
            <a:avLst/>
          </a:prstGeom>
          <a:noFill/>
        </p:spPr>
        <p:txBody>
          <a:bodyPr wrap="none" rtlCol="0">
            <a:spAutoFit/>
          </a:bodyPr>
          <a:lstStyle/>
          <a:p>
            <a:pPr marL="0" lvl="1" algn="ctr"/>
            <a:r>
              <a:rPr lang="zh-CN" altLang="en-US" sz="2400" b="1" dirty="0">
                <a:solidFill>
                  <a:srgbClr val="F45A4A"/>
                </a:solidFill>
                <a:latin typeface="+mj-ea"/>
                <a:ea typeface="+mj-ea"/>
              </a:rPr>
              <a:t>本项目学习目标</a:t>
            </a:r>
            <a:endParaRPr lang="en-US" altLang="zh-CN" sz="2400" b="1" dirty="0">
              <a:solidFill>
                <a:srgbClr val="F45A4A"/>
              </a:solidFill>
              <a:latin typeface="+mj-ea"/>
              <a:ea typeface="+mj-ea"/>
            </a:endParaRPr>
          </a:p>
        </p:txBody>
      </p:sp>
      <p:sp>
        <p:nvSpPr>
          <p:cNvPr id="3" name="矩形 2"/>
          <p:cNvSpPr/>
          <p:nvPr/>
        </p:nvSpPr>
        <p:spPr>
          <a:xfrm>
            <a:off x="4098523" y="1294477"/>
            <a:ext cx="4009120" cy="2769989"/>
          </a:xfrm>
          <a:prstGeom prst="rect">
            <a:avLst/>
          </a:prstGeom>
        </p:spPr>
        <p:txBody>
          <a:bodyPr wrap="square">
            <a:spAutoFit/>
          </a:bodyPr>
          <a:lstStyle/>
          <a:p>
            <a:pPr lvl="0"/>
            <a:r>
              <a:rPr lang="zh-CN" altLang="zh-CN" sz="2000" dirty="0" smtClean="0">
                <a:latin typeface="幼圆" panose="02010509060101010101" pitchFamily="49" charset="-122"/>
                <a:ea typeface="幼圆" panose="02010509060101010101" pitchFamily="49" charset="-122"/>
              </a:rPr>
              <a:t>掌握</a:t>
            </a:r>
            <a:r>
              <a:rPr lang="zh-CN" altLang="zh-CN" sz="2000" dirty="0">
                <a:latin typeface="幼圆" panose="02010509060101010101" pitchFamily="49" charset="-122"/>
                <a:ea typeface="幼圆" panose="02010509060101010101" pitchFamily="49" charset="-122"/>
              </a:rPr>
              <a:t>建立混合对象</a:t>
            </a:r>
            <a:r>
              <a:rPr lang="zh-CN" altLang="en-US" sz="2000" dirty="0">
                <a:latin typeface="幼圆" panose="02010509060101010101" pitchFamily="49" charset="-122"/>
                <a:ea typeface="幼圆" panose="02010509060101010101" pitchFamily="49" charset="-122"/>
              </a:rPr>
              <a:t>的方</a:t>
            </a:r>
            <a:r>
              <a:rPr lang="zh-CN" altLang="zh-CN" sz="2000" dirty="0">
                <a:latin typeface="幼圆" panose="02010509060101010101" pitchFamily="49" charset="-122"/>
                <a:ea typeface="幼圆" panose="02010509060101010101" pitchFamily="49" charset="-122"/>
              </a:rPr>
              <a:t>法</a:t>
            </a:r>
          </a:p>
          <a:p>
            <a:pPr lvl="0"/>
            <a:r>
              <a:rPr lang="zh-CN" altLang="zh-CN" sz="2000" dirty="0" smtClean="0">
                <a:latin typeface="幼圆" panose="02010509060101010101" pitchFamily="49" charset="-122"/>
                <a:ea typeface="幼圆" panose="02010509060101010101" pitchFamily="49" charset="-122"/>
              </a:rPr>
              <a:t>掌握</a:t>
            </a:r>
            <a:r>
              <a:rPr lang="zh-CN" altLang="zh-CN" sz="2000" dirty="0">
                <a:latin typeface="幼圆" panose="02010509060101010101" pitchFamily="49" charset="-122"/>
                <a:ea typeface="幼圆" panose="02010509060101010101" pitchFamily="49" charset="-122"/>
              </a:rPr>
              <a:t>混合选项</a:t>
            </a:r>
            <a:r>
              <a:rPr lang="zh-CN" altLang="en-US" sz="2000" dirty="0">
                <a:latin typeface="幼圆" panose="02010509060101010101" pitchFamily="49" charset="-122"/>
                <a:ea typeface="幼圆" panose="02010509060101010101" pitchFamily="49" charset="-122"/>
              </a:rPr>
              <a:t>的设置</a:t>
            </a:r>
            <a:r>
              <a:rPr lang="zh-CN" altLang="zh-CN" sz="2000" dirty="0" smtClean="0">
                <a:latin typeface="幼圆" panose="02010509060101010101" pitchFamily="49" charset="-122"/>
                <a:ea typeface="幼圆" panose="02010509060101010101" pitchFamily="49" charset="-122"/>
              </a:rPr>
              <a:t>方法</a:t>
            </a:r>
            <a:endParaRPr lang="zh-CN" altLang="zh-CN" sz="2000" dirty="0">
              <a:latin typeface="幼圆" panose="02010509060101010101" pitchFamily="49" charset="-122"/>
              <a:ea typeface="幼圆" panose="02010509060101010101" pitchFamily="49" charset="-122"/>
            </a:endParaRPr>
          </a:p>
          <a:p>
            <a:pPr lvl="0"/>
            <a:r>
              <a:rPr lang="zh-CN" altLang="zh-CN" sz="2000" dirty="0" smtClean="0">
                <a:latin typeface="幼圆" panose="02010509060101010101" pitchFamily="49" charset="-122"/>
                <a:ea typeface="幼圆" panose="02010509060101010101" pitchFamily="49" charset="-122"/>
              </a:rPr>
              <a:t>掌握</a:t>
            </a:r>
            <a:r>
              <a:rPr lang="zh-CN" altLang="zh-CN" sz="2000" dirty="0">
                <a:latin typeface="幼圆" panose="02010509060101010101" pitchFamily="49" charset="-122"/>
                <a:ea typeface="幼圆" panose="02010509060101010101" pitchFamily="49" charset="-122"/>
              </a:rPr>
              <a:t>扩展混合对象</a:t>
            </a:r>
            <a:r>
              <a:rPr lang="zh-CN" altLang="zh-CN" sz="2000" dirty="0" smtClean="0">
                <a:latin typeface="幼圆" panose="02010509060101010101" pitchFamily="49" charset="-122"/>
                <a:ea typeface="幼圆" panose="02010509060101010101" pitchFamily="49" charset="-122"/>
              </a:rPr>
              <a:t>的</a:t>
            </a:r>
            <a:r>
              <a:rPr lang="zh-CN" altLang="zh-CN" sz="2000" dirty="0">
                <a:latin typeface="幼圆" panose="02010509060101010101" pitchFamily="49" charset="-122"/>
                <a:ea typeface="幼圆" panose="02010509060101010101" pitchFamily="49" charset="-122"/>
              </a:rPr>
              <a:t>用法</a:t>
            </a:r>
            <a:endParaRPr lang="en-US" altLang="zh-CN" sz="2000" dirty="0">
              <a:latin typeface="幼圆" panose="02010509060101010101" pitchFamily="49" charset="-122"/>
              <a:ea typeface="幼圆" panose="02010509060101010101" pitchFamily="49" charset="-122"/>
            </a:endParaRPr>
          </a:p>
          <a:p>
            <a:pPr lvl="0"/>
            <a:r>
              <a:rPr lang="zh-CN" altLang="zh-CN" dirty="0" smtClean="0">
                <a:latin typeface="幼圆" panose="02010509060101010101" pitchFamily="49" charset="-122"/>
                <a:ea typeface="幼圆" panose="02010509060101010101" pitchFamily="49" charset="-122"/>
              </a:rPr>
              <a:t>掌握</a:t>
            </a:r>
            <a:r>
              <a:rPr lang="zh-CN" altLang="zh-CN" sz="2000" dirty="0">
                <a:latin typeface="幼圆" panose="02010509060101010101" pitchFamily="49" charset="-122"/>
                <a:ea typeface="幼圆" panose="02010509060101010101" pitchFamily="49" charset="-122"/>
              </a:rPr>
              <a:t>网格工具</a:t>
            </a:r>
            <a:r>
              <a:rPr lang="zh-CN" altLang="zh-CN" sz="2000" dirty="0" smtClean="0">
                <a:latin typeface="幼圆" panose="02010509060101010101" pitchFamily="49" charset="-122"/>
                <a:ea typeface="幼圆" panose="02010509060101010101" pitchFamily="49" charset="-122"/>
              </a:rPr>
              <a:t>的</a:t>
            </a:r>
            <a:r>
              <a:rPr lang="zh-CN" altLang="zh-CN" sz="2000" dirty="0">
                <a:latin typeface="幼圆" panose="02010509060101010101" pitchFamily="49" charset="-122"/>
                <a:ea typeface="幼圆" panose="02010509060101010101" pitchFamily="49" charset="-122"/>
              </a:rPr>
              <a:t>用法</a:t>
            </a:r>
          </a:p>
          <a:p>
            <a:pPr lvl="0"/>
            <a:r>
              <a:rPr lang="zh-CN" altLang="zh-CN" sz="2000" dirty="0" smtClean="0">
                <a:latin typeface="幼圆" panose="02010509060101010101" pitchFamily="49" charset="-122"/>
                <a:ea typeface="幼圆" panose="02010509060101010101" pitchFamily="49" charset="-122"/>
              </a:rPr>
              <a:t>学会</a:t>
            </a:r>
            <a:r>
              <a:rPr lang="zh-CN" altLang="zh-CN" sz="2000" dirty="0">
                <a:latin typeface="幼圆" panose="02010509060101010101" pitchFamily="49" charset="-122"/>
                <a:ea typeface="幼圆" panose="02010509060101010101" pitchFamily="49" charset="-122"/>
              </a:rPr>
              <a:t>编辑网格</a:t>
            </a:r>
            <a:endParaRPr lang="en-US" altLang="zh-CN" sz="2000" dirty="0">
              <a:latin typeface="幼圆" panose="02010509060101010101" pitchFamily="49" charset="-122"/>
              <a:ea typeface="幼圆" panose="02010509060101010101" pitchFamily="49" charset="-122"/>
            </a:endParaRPr>
          </a:p>
          <a:p>
            <a:pPr lvl="0"/>
            <a:r>
              <a:rPr lang="zh-CN" altLang="zh-CN" dirty="0" smtClean="0">
                <a:latin typeface="幼圆" panose="02010509060101010101" pitchFamily="49" charset="-122"/>
                <a:ea typeface="幼圆" panose="02010509060101010101" pitchFamily="49" charset="-122"/>
              </a:rPr>
              <a:t>学会</a:t>
            </a:r>
            <a:r>
              <a:rPr lang="zh-CN" altLang="zh-CN" dirty="0">
                <a:latin typeface="幼圆" panose="02010509060101010101" pitchFamily="49" charset="-122"/>
                <a:ea typeface="幼圆" panose="02010509060101010101" pitchFamily="49" charset="-122"/>
              </a:rPr>
              <a:t>为锚点或网格区域</a:t>
            </a:r>
            <a:r>
              <a:rPr lang="zh-CN" altLang="zh-CN" dirty="0" smtClean="0">
                <a:latin typeface="幼圆" panose="02010509060101010101" pitchFamily="49" charset="-122"/>
                <a:ea typeface="幼圆" panose="02010509060101010101" pitchFamily="49" charset="-122"/>
              </a:rPr>
              <a:t>着色</a:t>
            </a:r>
            <a:endParaRPr lang="en-US" altLang="zh-CN" dirty="0" smtClean="0">
              <a:latin typeface="幼圆" panose="02010509060101010101" pitchFamily="49" charset="-122"/>
              <a:ea typeface="幼圆" panose="02010509060101010101" pitchFamily="49" charset="-122"/>
            </a:endParaRPr>
          </a:p>
          <a:p>
            <a:r>
              <a:rPr lang="zh-CN" altLang="zh-CN" dirty="0" smtClean="0">
                <a:latin typeface="幼圆" panose="02010509060101010101" pitchFamily="49" charset="-122"/>
                <a:ea typeface="幼圆" panose="02010509060101010101" pitchFamily="49" charset="-122"/>
              </a:rPr>
              <a:t>学会</a:t>
            </a:r>
            <a:r>
              <a:rPr lang="zh-CN" altLang="zh-CN" dirty="0">
                <a:latin typeface="幼圆" panose="02010509060101010101" pitchFamily="49" charset="-122"/>
                <a:ea typeface="幼圆" panose="02010509060101010101" pitchFamily="49" charset="-122"/>
              </a:rPr>
              <a:t>画笔面板的</a:t>
            </a:r>
            <a:r>
              <a:rPr lang="zh-CN" altLang="en-US" dirty="0">
                <a:latin typeface="幼圆" panose="02010509060101010101" pitchFamily="49" charset="-122"/>
                <a:ea typeface="幼圆" panose="02010509060101010101" pitchFamily="49" charset="-122"/>
              </a:rPr>
              <a:t>设置方法</a:t>
            </a:r>
            <a:endParaRPr lang="en-US" altLang="zh-CN" dirty="0">
              <a:latin typeface="幼圆" panose="02010509060101010101" pitchFamily="49" charset="-122"/>
              <a:ea typeface="幼圆" panose="02010509060101010101" pitchFamily="49" charset="-122"/>
            </a:endParaRPr>
          </a:p>
          <a:p>
            <a:r>
              <a:rPr lang="zh-CN" altLang="zh-CN" dirty="0">
                <a:latin typeface="幼圆" panose="02010509060101010101" pitchFamily="49" charset="-122"/>
                <a:ea typeface="幼圆" panose="02010509060101010101" pitchFamily="49" charset="-122"/>
              </a:rPr>
              <a:t>学会画笔工具的</a:t>
            </a:r>
            <a:r>
              <a:rPr lang="zh-CN" altLang="zh-CN" dirty="0" smtClean="0">
                <a:latin typeface="幼圆" panose="02010509060101010101" pitchFamily="49" charset="-122"/>
                <a:ea typeface="幼圆" panose="02010509060101010101" pitchFamily="49" charset="-122"/>
              </a:rPr>
              <a:t>用法</a:t>
            </a:r>
            <a:endParaRPr lang="zh-CN" altLang="zh-CN" dirty="0">
              <a:latin typeface="幼圆" panose="02010509060101010101" pitchFamily="49" charset="-122"/>
              <a:ea typeface="幼圆" panose="02010509060101010101" pitchFamily="49" charset="-122"/>
            </a:endParaRPr>
          </a:p>
          <a:p>
            <a:r>
              <a:rPr lang="zh-CN" altLang="zh-CN" sz="2000" dirty="0" smtClean="0">
                <a:latin typeface="幼圆" panose="02010509060101010101" pitchFamily="49" charset="-122"/>
                <a:ea typeface="幼圆" panose="02010509060101010101" pitchFamily="49" charset="-122"/>
              </a:rPr>
              <a:t>书籍装帧</a:t>
            </a:r>
            <a:r>
              <a:rPr lang="zh-CN" altLang="en-US" sz="2000" dirty="0" smtClean="0">
                <a:latin typeface="幼圆" panose="02010509060101010101" pitchFamily="49" charset="-122"/>
                <a:ea typeface="幼圆" panose="02010509060101010101" pitchFamily="49" charset="-122"/>
              </a:rPr>
              <a:t>欣赏</a:t>
            </a:r>
            <a:endParaRPr lang="zh-CN" altLang="en-US" sz="2000" dirty="0">
              <a:latin typeface="幼圆" panose="02010509060101010101" pitchFamily="49" charset="-122"/>
              <a:ea typeface="幼圆" panose="02010509060101010101" pitchFamily="49" charset="-122"/>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6017" y="1493311"/>
            <a:ext cx="1823650" cy="2355711"/>
          </a:xfrm>
          <a:prstGeom prst="rect">
            <a:avLst/>
          </a:prstGeom>
          <a:effectLst>
            <a:outerShdw blurRad="50800" dist="38100" dir="2700000" algn="tl" rotWithShape="0">
              <a:prstClr val="black">
                <a:alpha val="40000"/>
              </a:prstClr>
            </a:outerShdw>
          </a:effectLst>
        </p:spPr>
      </p:pic>
      <p:cxnSp>
        <p:nvCxnSpPr>
          <p:cNvPr id="8" name="直接连接符 7"/>
          <p:cNvCxnSpPr/>
          <p:nvPr/>
        </p:nvCxnSpPr>
        <p:spPr>
          <a:xfrm flipV="1">
            <a:off x="3882340" y="1607977"/>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924400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right)">
                                      <p:cBhvr>
                                        <p:cTn id="8" dur="500"/>
                                        <p:tgtEl>
                                          <p:spTgt spid="5"/>
                                        </p:tgtEl>
                                      </p:cBhvr>
                                    </p:animEffect>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488290" y="309885"/>
            <a:ext cx="2162773"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10.1 </a:t>
            </a:r>
            <a:r>
              <a:rPr lang="zh-CN" altLang="en-US" sz="2400" b="1" dirty="0">
                <a:solidFill>
                  <a:srgbClr val="F45A4A"/>
                </a:solidFill>
                <a:latin typeface="+mj-ea"/>
                <a:ea typeface="+mj-ea"/>
              </a:rPr>
              <a:t>知识准备</a:t>
            </a:r>
            <a:endParaRPr lang="en-US" altLang="zh-CN" sz="2400" b="1" dirty="0">
              <a:solidFill>
                <a:srgbClr val="F45A4A"/>
              </a:solidFill>
              <a:latin typeface="+mj-ea"/>
              <a:ea typeface="+mj-ea"/>
            </a:endParaRPr>
          </a:p>
        </p:txBody>
      </p:sp>
      <p:sp>
        <p:nvSpPr>
          <p:cNvPr id="4" name="矩形 3"/>
          <p:cNvSpPr/>
          <p:nvPr/>
        </p:nvSpPr>
        <p:spPr>
          <a:xfrm>
            <a:off x="1475656" y="1275606"/>
            <a:ext cx="6264696" cy="3139321"/>
          </a:xfrm>
          <a:prstGeom prst="rect">
            <a:avLst/>
          </a:prstGeom>
        </p:spPr>
        <p:txBody>
          <a:bodyPr wrap="square">
            <a:spAutoFit/>
          </a:bodyPr>
          <a:lstStyle/>
          <a:p>
            <a:r>
              <a:rPr lang="en-US" altLang="zh-CN" b="1" dirty="0">
                <a:latin typeface="幼圆" panose="02010509060101010101" pitchFamily="49" charset="-122"/>
                <a:ea typeface="幼圆" panose="02010509060101010101" pitchFamily="49" charset="-122"/>
              </a:rPr>
              <a:t>10.1.1</a:t>
            </a:r>
            <a:r>
              <a:rPr lang="zh-CN" altLang="zh-CN" b="1" dirty="0">
                <a:latin typeface="幼圆" panose="02010509060101010101" pitchFamily="49" charset="-122"/>
                <a:ea typeface="幼圆" panose="02010509060101010101" pitchFamily="49" charset="-122"/>
              </a:rPr>
              <a:t>建立混合</a:t>
            </a:r>
            <a:r>
              <a:rPr lang="zh-CN" altLang="zh-CN" b="1" dirty="0" smtClean="0">
                <a:latin typeface="幼圆" panose="02010509060101010101" pitchFamily="49" charset="-122"/>
                <a:ea typeface="幼圆" panose="02010509060101010101" pitchFamily="49" charset="-122"/>
              </a:rPr>
              <a:t>对象</a:t>
            </a:r>
            <a:endParaRPr lang="zh-CN" altLang="zh-CN" b="1" dirty="0">
              <a:latin typeface="幼圆" panose="02010509060101010101" pitchFamily="49" charset="-122"/>
              <a:ea typeface="幼圆" panose="02010509060101010101" pitchFamily="49" charset="-122"/>
            </a:endParaRPr>
          </a:p>
          <a:p>
            <a:r>
              <a:rPr lang="zh-CN" altLang="zh-CN" dirty="0">
                <a:latin typeface="幼圆" panose="02010509060101010101" pitchFamily="49" charset="-122"/>
                <a:ea typeface="幼圆" panose="02010509060101010101" pitchFamily="49" charset="-122"/>
              </a:rPr>
              <a:t>使用混合命令和混合工具，可以从两个或多个选定图形之间创建一系列的中间对象的形状和颜色</a:t>
            </a:r>
            <a:r>
              <a:rPr lang="zh-CN" altLang="zh-CN" dirty="0" smtClean="0">
                <a:latin typeface="幼圆" panose="02010509060101010101" pitchFamily="49" charset="-122"/>
                <a:ea typeface="幼圆" panose="02010509060101010101" pitchFamily="49" charset="-122"/>
              </a:rPr>
              <a:t>。</a:t>
            </a:r>
            <a:endParaRPr lang="en-US" altLang="zh-CN" dirty="0" smtClean="0">
              <a:latin typeface="幼圆" panose="02010509060101010101" pitchFamily="49" charset="-122"/>
              <a:ea typeface="幼圆" panose="02010509060101010101" pitchFamily="49" charset="-122"/>
            </a:endParaRPr>
          </a:p>
          <a:p>
            <a:r>
              <a:rPr lang="en-US" altLang="zh-CN" dirty="0">
                <a:latin typeface="幼圆" panose="02010509060101010101" pitchFamily="49" charset="-122"/>
                <a:ea typeface="幼圆" panose="02010509060101010101" pitchFamily="49" charset="-122"/>
              </a:rPr>
              <a:t>1.</a:t>
            </a:r>
            <a:r>
              <a:rPr lang="zh-CN" altLang="zh-CN" dirty="0">
                <a:latin typeface="幼圆" panose="02010509060101010101" pitchFamily="49" charset="-122"/>
                <a:ea typeface="幼圆" panose="02010509060101010101" pitchFamily="49" charset="-122"/>
              </a:rPr>
              <a:t>使用混合工具创建</a:t>
            </a:r>
          </a:p>
          <a:p>
            <a:r>
              <a:rPr lang="zh-CN" altLang="zh-CN" dirty="0">
                <a:latin typeface="幼圆" panose="02010509060101010101" pitchFamily="49" charset="-122"/>
                <a:ea typeface="幼圆" panose="02010509060101010101" pitchFamily="49" charset="-122"/>
              </a:rPr>
              <a:t>在工具箱中选择【混合工具】，然后将光标移动到第一个图形对象上，单击第一个图形，然后移动光标到另一个图形对象上，再次单击，即可在两个图形之间建立混合过渡效果</a:t>
            </a:r>
            <a:r>
              <a:rPr lang="zh-CN" altLang="zh-CN" dirty="0" smtClean="0">
                <a:latin typeface="幼圆" panose="02010509060101010101" pitchFamily="49" charset="-122"/>
                <a:ea typeface="幼圆" panose="02010509060101010101" pitchFamily="49" charset="-122"/>
              </a:rPr>
              <a:t>。</a:t>
            </a:r>
            <a:endParaRPr lang="en-US" altLang="zh-CN" dirty="0" smtClean="0">
              <a:latin typeface="幼圆" panose="02010509060101010101" pitchFamily="49" charset="-122"/>
              <a:ea typeface="幼圆" panose="02010509060101010101" pitchFamily="49" charset="-122"/>
            </a:endParaRPr>
          </a:p>
          <a:p>
            <a:r>
              <a:rPr lang="en-US" altLang="zh-CN" dirty="0" smtClean="0">
                <a:latin typeface="幼圆" panose="02010509060101010101" pitchFamily="49" charset="-122"/>
                <a:ea typeface="幼圆" panose="02010509060101010101" pitchFamily="49" charset="-122"/>
              </a:rPr>
              <a:t>2</a:t>
            </a:r>
            <a:r>
              <a:rPr lang="en-US" altLang="zh-CN" dirty="0">
                <a:latin typeface="幼圆" panose="02010509060101010101" pitchFamily="49" charset="-122"/>
                <a:ea typeface="幼圆" panose="02010509060101010101" pitchFamily="49" charset="-122"/>
              </a:rPr>
              <a:t>.</a:t>
            </a:r>
            <a:r>
              <a:rPr lang="zh-CN" altLang="zh-CN" dirty="0">
                <a:latin typeface="幼圆" panose="02010509060101010101" pitchFamily="49" charset="-122"/>
                <a:ea typeface="幼圆" panose="02010509060101010101" pitchFamily="49" charset="-122"/>
              </a:rPr>
              <a:t>使用混合命令创建</a:t>
            </a:r>
          </a:p>
          <a:p>
            <a:r>
              <a:rPr lang="zh-CN" altLang="zh-CN" dirty="0">
                <a:latin typeface="幼圆" panose="02010509060101010101" pitchFamily="49" charset="-122"/>
                <a:ea typeface="幼圆" panose="02010509060101010101" pitchFamily="49" charset="-122"/>
              </a:rPr>
              <a:t>在文档中，使用选择工具选择要进行混合的图形对象，然后执行菜单栏总的【对象】</a:t>
            </a:r>
            <a:r>
              <a:rPr lang="en-US" altLang="zh-CN" dirty="0">
                <a:latin typeface="幼圆" panose="02010509060101010101" pitchFamily="49" charset="-122"/>
                <a:ea typeface="幼圆" panose="02010509060101010101" pitchFamily="49" charset="-122"/>
              </a:rPr>
              <a:t>&gt;</a:t>
            </a:r>
            <a:r>
              <a:rPr lang="zh-CN" altLang="zh-CN" dirty="0">
                <a:latin typeface="幼圆" panose="02010509060101010101" pitchFamily="49" charset="-122"/>
                <a:ea typeface="幼圆" panose="02010509060101010101" pitchFamily="49" charset="-122"/>
              </a:rPr>
              <a:t>【混合】</a:t>
            </a:r>
            <a:r>
              <a:rPr lang="en-US" altLang="zh-CN" dirty="0">
                <a:latin typeface="幼圆" panose="02010509060101010101" pitchFamily="49" charset="-122"/>
                <a:ea typeface="幼圆" panose="02010509060101010101" pitchFamily="49" charset="-122"/>
              </a:rPr>
              <a:t>&gt;</a:t>
            </a:r>
            <a:r>
              <a:rPr lang="zh-CN" altLang="zh-CN" dirty="0">
                <a:latin typeface="幼圆" panose="02010509060101010101" pitchFamily="49" charset="-122"/>
                <a:ea typeface="幼圆" panose="02010509060101010101" pitchFamily="49" charset="-122"/>
              </a:rPr>
              <a:t>【建立】命令，即可将选择的两个或两个以上的图形对象建立混合过渡效果</a:t>
            </a:r>
            <a:r>
              <a:rPr lang="zh-CN" altLang="zh-CN" dirty="0" smtClean="0">
                <a:latin typeface="幼圆" panose="02010509060101010101" pitchFamily="49" charset="-122"/>
                <a:ea typeface="幼圆" panose="02010509060101010101" pitchFamily="49" charset="-122"/>
              </a:rPr>
              <a:t>。</a:t>
            </a:r>
            <a:endParaRPr lang="zh-CN" altLang="en-US"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628968278"/>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582868" y="309885"/>
            <a:ext cx="1973617"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9.1 </a:t>
            </a:r>
            <a:r>
              <a:rPr lang="zh-CN" altLang="en-US" sz="2400" b="1" dirty="0">
                <a:solidFill>
                  <a:srgbClr val="F45A4A"/>
                </a:solidFill>
                <a:latin typeface="+mj-ea"/>
                <a:ea typeface="+mj-ea"/>
              </a:rPr>
              <a:t>知识准备</a:t>
            </a:r>
            <a:endParaRPr lang="en-US" altLang="zh-CN" sz="2400" b="1" dirty="0">
              <a:solidFill>
                <a:srgbClr val="F45A4A"/>
              </a:solidFill>
              <a:latin typeface="+mj-ea"/>
              <a:ea typeface="+mj-ea"/>
            </a:endParaRPr>
          </a:p>
        </p:txBody>
      </p:sp>
      <p:sp>
        <p:nvSpPr>
          <p:cNvPr id="4" name="矩形 3"/>
          <p:cNvSpPr/>
          <p:nvPr/>
        </p:nvSpPr>
        <p:spPr>
          <a:xfrm>
            <a:off x="1979712" y="1419621"/>
            <a:ext cx="5294292" cy="1754326"/>
          </a:xfrm>
          <a:prstGeom prst="rect">
            <a:avLst/>
          </a:prstGeom>
        </p:spPr>
        <p:txBody>
          <a:bodyPr wrap="square">
            <a:spAutoFit/>
          </a:bodyPr>
          <a:lstStyle/>
          <a:p>
            <a:r>
              <a:rPr lang="en-US" altLang="zh-CN" b="1" dirty="0" smtClean="0">
                <a:latin typeface="幼圆" panose="02010509060101010101" pitchFamily="49" charset="-122"/>
                <a:ea typeface="幼圆" panose="02010509060101010101" pitchFamily="49" charset="-122"/>
              </a:rPr>
              <a:t>10.1.2</a:t>
            </a:r>
            <a:r>
              <a:rPr lang="zh-CN" altLang="zh-CN" b="1" dirty="0">
                <a:latin typeface="幼圆" panose="02010509060101010101" pitchFamily="49" charset="-122"/>
                <a:ea typeface="幼圆" panose="02010509060101010101" pitchFamily="49" charset="-122"/>
              </a:rPr>
              <a:t>混合选项</a:t>
            </a:r>
          </a:p>
          <a:p>
            <a:r>
              <a:rPr lang="zh-CN" altLang="zh-CN" dirty="0">
                <a:latin typeface="幼圆" panose="02010509060101010101" pitchFamily="49" charset="-122"/>
                <a:ea typeface="幼圆" panose="02010509060101010101" pitchFamily="49" charset="-122"/>
              </a:rPr>
              <a:t>混合后的图形还可以通过【混合选项】设置混合间距和混合的取向。选择一个混合对象，然后执行菜单栏中的【对象】</a:t>
            </a:r>
            <a:r>
              <a:rPr lang="en-US" altLang="zh-CN" dirty="0">
                <a:latin typeface="幼圆" panose="02010509060101010101" pitchFamily="49" charset="-122"/>
                <a:ea typeface="幼圆" panose="02010509060101010101" pitchFamily="49" charset="-122"/>
              </a:rPr>
              <a:t>&gt;</a:t>
            </a:r>
            <a:r>
              <a:rPr lang="zh-CN" altLang="zh-CN" dirty="0">
                <a:latin typeface="幼圆" panose="02010509060101010101" pitchFamily="49" charset="-122"/>
                <a:ea typeface="幼圆" panose="02010509060101010101" pitchFamily="49" charset="-122"/>
              </a:rPr>
              <a:t>【混合】</a:t>
            </a:r>
            <a:r>
              <a:rPr lang="en-US" altLang="zh-CN" dirty="0">
                <a:latin typeface="幼圆" panose="02010509060101010101" pitchFamily="49" charset="-122"/>
                <a:ea typeface="幼圆" panose="02010509060101010101" pitchFamily="49" charset="-122"/>
              </a:rPr>
              <a:t>&gt;</a:t>
            </a:r>
            <a:r>
              <a:rPr lang="zh-CN" altLang="zh-CN" dirty="0">
                <a:latin typeface="幼圆" panose="02010509060101010101" pitchFamily="49" charset="-122"/>
                <a:ea typeface="幼圆" panose="02010509060101010101" pitchFamily="49" charset="-122"/>
              </a:rPr>
              <a:t>【混合选项】命令，打开</a:t>
            </a:r>
            <a:r>
              <a:rPr lang="zh-CN" altLang="zh-CN" dirty="0" smtClean="0">
                <a:latin typeface="幼圆" panose="02010509060101010101" pitchFamily="49" charset="-122"/>
                <a:ea typeface="幼圆" panose="02010509060101010101" pitchFamily="49" charset="-122"/>
              </a:rPr>
              <a:t>如</a:t>
            </a:r>
            <a:r>
              <a:rPr lang="zh-CN" altLang="en-US" dirty="0" smtClean="0">
                <a:latin typeface="幼圆" panose="02010509060101010101" pitchFamily="49" charset="-122"/>
                <a:ea typeface="幼圆" panose="02010509060101010101" pitchFamily="49" charset="-122"/>
              </a:rPr>
              <a:t>下</a:t>
            </a:r>
            <a:r>
              <a:rPr lang="zh-CN" altLang="zh-CN" dirty="0" smtClean="0">
                <a:latin typeface="幼圆" panose="02010509060101010101" pitchFamily="49" charset="-122"/>
                <a:ea typeface="幼圆" panose="02010509060101010101" pitchFamily="49" charset="-122"/>
              </a:rPr>
              <a:t>图所</a:t>
            </a:r>
            <a:r>
              <a:rPr lang="zh-CN" altLang="zh-CN" dirty="0">
                <a:latin typeface="幼圆" panose="02010509060101010101" pitchFamily="49" charset="-122"/>
                <a:ea typeface="幼圆" panose="02010509060101010101" pitchFamily="49" charset="-122"/>
              </a:rPr>
              <a:t>示的【混合选项】对话框，利用该对话框对混合图形进行修改</a:t>
            </a:r>
            <a:r>
              <a:rPr lang="zh-CN" altLang="zh-CN" dirty="0" smtClean="0">
                <a:latin typeface="幼圆" panose="02010509060101010101" pitchFamily="49" charset="-122"/>
                <a:ea typeface="幼圆" panose="02010509060101010101" pitchFamily="49" charset="-122"/>
              </a:rPr>
              <a:t>。</a:t>
            </a:r>
            <a:endParaRPr lang="zh-CN" altLang="zh-CN" dirty="0">
              <a:latin typeface="幼圆" panose="02010509060101010101" pitchFamily="49" charset="-122"/>
              <a:ea typeface="幼圆" panose="02010509060101010101" pitchFamily="49"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3250688"/>
            <a:ext cx="2528272" cy="1625318"/>
          </a:xfrm>
          <a:prstGeom prst="rect">
            <a:avLst/>
          </a:prstGeom>
        </p:spPr>
      </p:pic>
    </p:spTree>
    <p:extLst>
      <p:ext uri="{BB962C8B-B14F-4D97-AF65-F5344CB8AC3E}">
        <p14:creationId xmlns:p14="http://schemas.microsoft.com/office/powerpoint/2010/main" val="576727819"/>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488290" y="309885"/>
            <a:ext cx="2162773"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10.1 </a:t>
            </a:r>
            <a:r>
              <a:rPr lang="zh-CN" altLang="en-US" sz="2400" b="1" dirty="0">
                <a:solidFill>
                  <a:srgbClr val="F45A4A"/>
                </a:solidFill>
                <a:latin typeface="+mj-ea"/>
                <a:ea typeface="+mj-ea"/>
              </a:rPr>
              <a:t>知识准备</a:t>
            </a:r>
            <a:endParaRPr lang="en-US" altLang="zh-CN" sz="2400" b="1" dirty="0">
              <a:solidFill>
                <a:srgbClr val="F45A4A"/>
              </a:solidFill>
              <a:latin typeface="+mj-ea"/>
              <a:ea typeface="+mj-ea"/>
            </a:endParaRPr>
          </a:p>
        </p:txBody>
      </p:sp>
      <p:sp>
        <p:nvSpPr>
          <p:cNvPr id="4" name="矩形 3"/>
          <p:cNvSpPr/>
          <p:nvPr/>
        </p:nvSpPr>
        <p:spPr>
          <a:xfrm>
            <a:off x="1979712" y="1419621"/>
            <a:ext cx="5294292" cy="2031325"/>
          </a:xfrm>
          <a:prstGeom prst="rect">
            <a:avLst/>
          </a:prstGeom>
        </p:spPr>
        <p:txBody>
          <a:bodyPr wrap="square">
            <a:spAutoFit/>
          </a:bodyPr>
          <a:lstStyle/>
          <a:p>
            <a:r>
              <a:rPr lang="en-US" altLang="zh-CN" b="1" dirty="0" smtClean="0">
                <a:latin typeface="幼圆" panose="02010509060101010101" pitchFamily="49" charset="-122"/>
                <a:ea typeface="幼圆" panose="02010509060101010101" pitchFamily="49" charset="-122"/>
              </a:rPr>
              <a:t>10.1.3</a:t>
            </a:r>
            <a:r>
              <a:rPr lang="zh-CN" altLang="zh-CN" b="1" dirty="0">
                <a:latin typeface="幼圆" panose="02010509060101010101" pitchFamily="49" charset="-122"/>
                <a:ea typeface="幼圆" panose="02010509060101010101" pitchFamily="49" charset="-122"/>
              </a:rPr>
              <a:t>扩展混合对象</a:t>
            </a:r>
          </a:p>
          <a:p>
            <a:r>
              <a:rPr lang="zh-CN" altLang="zh-CN" dirty="0">
                <a:latin typeface="幼圆" panose="02010509060101010101" pitchFamily="49" charset="-122"/>
                <a:ea typeface="幼圆" panose="02010509060101010101" pitchFamily="49" charset="-122"/>
              </a:rPr>
              <a:t>混合的图形还可以扩展，这样可以将混合的图形分解出来，使他们变成的单独的图形，更精细的进行编辑和修改。</a:t>
            </a:r>
          </a:p>
          <a:p>
            <a:r>
              <a:rPr lang="zh-CN" altLang="zh-CN" dirty="0">
                <a:latin typeface="幼圆" panose="02010509060101010101" pitchFamily="49" charset="-122"/>
                <a:ea typeface="幼圆" panose="02010509060101010101" pitchFamily="49" charset="-122"/>
              </a:rPr>
              <a:t>选择混合对象</a:t>
            </a:r>
            <a:r>
              <a:rPr lang="zh-CN" altLang="zh-CN" dirty="0" smtClean="0">
                <a:latin typeface="幼圆" panose="02010509060101010101" pitchFamily="49" charset="-122"/>
                <a:ea typeface="幼圆" panose="02010509060101010101" pitchFamily="49" charset="-122"/>
              </a:rPr>
              <a:t>，执行</a:t>
            </a:r>
            <a:r>
              <a:rPr lang="zh-CN" altLang="zh-CN" dirty="0">
                <a:latin typeface="幼圆" panose="02010509060101010101" pitchFamily="49" charset="-122"/>
                <a:ea typeface="幼圆" panose="02010509060101010101" pitchFamily="49" charset="-122"/>
              </a:rPr>
              <a:t>【对象】</a:t>
            </a:r>
            <a:r>
              <a:rPr lang="en-US" altLang="zh-CN" dirty="0">
                <a:latin typeface="幼圆" panose="02010509060101010101" pitchFamily="49" charset="-122"/>
                <a:ea typeface="幼圆" panose="02010509060101010101" pitchFamily="49" charset="-122"/>
              </a:rPr>
              <a:t>&gt;</a:t>
            </a:r>
            <a:r>
              <a:rPr lang="zh-CN" altLang="zh-CN" dirty="0">
                <a:latin typeface="幼圆" panose="02010509060101010101" pitchFamily="49" charset="-122"/>
                <a:ea typeface="幼圆" panose="02010509060101010101" pitchFamily="49" charset="-122"/>
              </a:rPr>
              <a:t>【混合】</a:t>
            </a:r>
            <a:r>
              <a:rPr lang="en-US" altLang="zh-CN" dirty="0">
                <a:latin typeface="幼圆" panose="02010509060101010101" pitchFamily="49" charset="-122"/>
                <a:ea typeface="幼圆" panose="02010509060101010101" pitchFamily="49" charset="-122"/>
              </a:rPr>
              <a:t>&gt;</a:t>
            </a:r>
            <a:r>
              <a:rPr lang="zh-CN" altLang="zh-CN" dirty="0">
                <a:latin typeface="幼圆" panose="02010509060101010101" pitchFamily="49" charset="-122"/>
                <a:ea typeface="幼圆" panose="02010509060101010101" pitchFamily="49" charset="-122"/>
              </a:rPr>
              <a:t>【扩展】</a:t>
            </a:r>
            <a:r>
              <a:rPr lang="zh-CN" altLang="zh-CN" dirty="0" smtClean="0">
                <a:latin typeface="幼圆" panose="02010509060101010101" pitchFamily="49" charset="-122"/>
                <a:ea typeface="幼圆" panose="02010509060101010101" pitchFamily="49" charset="-122"/>
              </a:rPr>
              <a:t>，扩展</a:t>
            </a:r>
            <a:r>
              <a:rPr lang="zh-CN" altLang="zh-CN" dirty="0">
                <a:latin typeface="幼圆" panose="02010509060101010101" pitchFamily="49" charset="-122"/>
                <a:ea typeface="幼圆" panose="02010509060101010101" pitchFamily="49" charset="-122"/>
              </a:rPr>
              <a:t>后的图形是一个组，可以使用选择工具一起选择，如要单独编辑，执行取消编组。</a:t>
            </a:r>
          </a:p>
        </p:txBody>
      </p:sp>
    </p:spTree>
    <p:extLst>
      <p:ext uri="{BB962C8B-B14F-4D97-AF65-F5344CB8AC3E}">
        <p14:creationId xmlns:p14="http://schemas.microsoft.com/office/powerpoint/2010/main" val="2441807081"/>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488290" y="309885"/>
            <a:ext cx="2162773"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10.1 </a:t>
            </a:r>
            <a:r>
              <a:rPr lang="zh-CN" altLang="en-US" sz="2400" b="1" dirty="0">
                <a:solidFill>
                  <a:srgbClr val="F45A4A"/>
                </a:solidFill>
                <a:latin typeface="+mj-ea"/>
                <a:ea typeface="+mj-ea"/>
              </a:rPr>
              <a:t>知识准备</a:t>
            </a:r>
            <a:endParaRPr lang="en-US" altLang="zh-CN" sz="2400" b="1" dirty="0">
              <a:solidFill>
                <a:srgbClr val="F45A4A"/>
              </a:solidFill>
              <a:latin typeface="+mj-ea"/>
              <a:ea typeface="+mj-ea"/>
            </a:endParaRPr>
          </a:p>
        </p:txBody>
      </p:sp>
      <p:sp>
        <p:nvSpPr>
          <p:cNvPr id="4" name="矩形 3"/>
          <p:cNvSpPr/>
          <p:nvPr/>
        </p:nvSpPr>
        <p:spPr>
          <a:xfrm>
            <a:off x="1979712" y="1419621"/>
            <a:ext cx="5294292" cy="1477328"/>
          </a:xfrm>
          <a:prstGeom prst="rect">
            <a:avLst/>
          </a:prstGeom>
        </p:spPr>
        <p:txBody>
          <a:bodyPr wrap="square">
            <a:spAutoFit/>
          </a:bodyPr>
          <a:lstStyle/>
          <a:p>
            <a:r>
              <a:rPr lang="en-US" altLang="zh-CN" b="1" dirty="0">
                <a:latin typeface="幼圆" panose="02010509060101010101" pitchFamily="49" charset="-122"/>
                <a:ea typeface="幼圆" panose="02010509060101010101" pitchFamily="49" charset="-122"/>
              </a:rPr>
              <a:t>10.1.4</a:t>
            </a:r>
            <a:r>
              <a:rPr lang="zh-CN" altLang="zh-CN" b="1" dirty="0">
                <a:latin typeface="幼圆" panose="02010509060101010101" pitchFamily="49" charset="-122"/>
                <a:ea typeface="幼圆" panose="02010509060101010101" pitchFamily="49" charset="-122"/>
              </a:rPr>
              <a:t>网格工具</a:t>
            </a:r>
          </a:p>
          <a:p>
            <a:r>
              <a:rPr lang="zh-CN" altLang="zh-CN" dirty="0">
                <a:latin typeface="幼圆" panose="02010509060101010101" pitchFamily="49" charset="-122"/>
                <a:ea typeface="幼圆" panose="02010509060101010101" pitchFamily="49" charset="-122"/>
              </a:rPr>
              <a:t>使用网格工具创建网格，首先在工具箱中选择【网格工具】，然后在工具箱中的填充颜色位置设置颜色为无，接着将光标移动到要创建网格渐变的图形上，单击即可在当前位置创建网格</a:t>
            </a:r>
            <a:r>
              <a:rPr lang="zh-CN" altLang="en-US" dirty="0">
                <a:latin typeface="幼圆" panose="02010509060101010101" pitchFamily="49" charset="-122"/>
                <a:ea typeface="幼圆" panose="02010509060101010101" pitchFamily="49" charset="-122"/>
              </a:rPr>
              <a:t>。</a:t>
            </a:r>
            <a:endParaRPr lang="zh-CN" altLang="zh-CN"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601446822"/>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488290" y="309885"/>
            <a:ext cx="2162773" cy="461665"/>
          </a:xfrm>
          <a:prstGeom prst="rect">
            <a:avLst/>
          </a:prstGeom>
          <a:noFill/>
        </p:spPr>
        <p:txBody>
          <a:bodyPr wrap="none" rtlCol="0">
            <a:spAutoFit/>
          </a:bodyPr>
          <a:lstStyle/>
          <a:p>
            <a:pPr marL="0" lvl="1" algn="ctr"/>
            <a:r>
              <a:rPr lang="en-US" altLang="zh-CN" sz="2400" b="1" dirty="0" smtClean="0">
                <a:solidFill>
                  <a:srgbClr val="F45A4A"/>
                </a:solidFill>
                <a:latin typeface="+mj-ea"/>
                <a:ea typeface="+mj-ea"/>
              </a:rPr>
              <a:t>10.1 </a:t>
            </a:r>
            <a:r>
              <a:rPr lang="zh-CN" altLang="en-US" sz="2400" b="1" dirty="0">
                <a:solidFill>
                  <a:srgbClr val="F45A4A"/>
                </a:solidFill>
                <a:latin typeface="+mj-ea"/>
                <a:ea typeface="+mj-ea"/>
              </a:rPr>
              <a:t>知识准备</a:t>
            </a:r>
            <a:endParaRPr lang="en-US" altLang="zh-CN" sz="2400" b="1" dirty="0">
              <a:solidFill>
                <a:srgbClr val="F45A4A"/>
              </a:solidFill>
              <a:latin typeface="+mj-ea"/>
              <a:ea typeface="+mj-ea"/>
            </a:endParaRPr>
          </a:p>
        </p:txBody>
      </p:sp>
      <p:sp>
        <p:nvSpPr>
          <p:cNvPr id="4" name="矩形 3"/>
          <p:cNvSpPr/>
          <p:nvPr/>
        </p:nvSpPr>
        <p:spPr>
          <a:xfrm>
            <a:off x="1979712" y="1419621"/>
            <a:ext cx="5294292" cy="2031325"/>
          </a:xfrm>
          <a:prstGeom prst="rect">
            <a:avLst/>
          </a:prstGeom>
        </p:spPr>
        <p:txBody>
          <a:bodyPr wrap="square">
            <a:spAutoFit/>
          </a:bodyPr>
          <a:lstStyle/>
          <a:p>
            <a:r>
              <a:rPr lang="en-US" altLang="zh-CN" b="1" dirty="0" smtClean="0">
                <a:latin typeface="幼圆" panose="02010509060101010101" pitchFamily="49" charset="-122"/>
                <a:ea typeface="幼圆" panose="02010509060101010101" pitchFamily="49" charset="-122"/>
              </a:rPr>
              <a:t>10.1.5</a:t>
            </a:r>
            <a:r>
              <a:rPr lang="zh-CN" altLang="zh-CN" b="1" dirty="0">
                <a:latin typeface="幼圆" panose="02010509060101010101" pitchFamily="49" charset="-122"/>
                <a:ea typeface="幼圆" panose="02010509060101010101" pitchFamily="49" charset="-122"/>
              </a:rPr>
              <a:t>编辑网格</a:t>
            </a:r>
          </a:p>
          <a:p>
            <a:r>
              <a:rPr lang="zh-CN" altLang="zh-CN" dirty="0">
                <a:latin typeface="幼圆" panose="02010509060101010101" pitchFamily="49" charset="-122"/>
                <a:ea typeface="幼圆" panose="02010509060101010101" pitchFamily="49" charset="-122"/>
              </a:rPr>
              <a:t>要想编辑渐变网格，首选要选择网格的锚点或网格区域。使用</a:t>
            </a:r>
            <a:r>
              <a:rPr lang="zh-CN" altLang="zh-CN" dirty="0" smtClean="0">
                <a:latin typeface="幼圆" panose="02010509060101010101" pitchFamily="49" charset="-122"/>
                <a:ea typeface="幼圆" panose="02010509060101010101" pitchFamily="49" charset="-122"/>
              </a:rPr>
              <a:t>【网格工具】可以</a:t>
            </a:r>
            <a:r>
              <a:rPr lang="zh-CN" altLang="zh-CN" dirty="0">
                <a:latin typeface="幼圆" panose="02010509060101010101" pitchFamily="49" charset="-122"/>
                <a:ea typeface="幼圆" panose="02010509060101010101" pitchFamily="49" charset="-122"/>
              </a:rPr>
              <a:t>选择锚点，但不能选择网格区域，所以一般都使用【直接选择工具】来选择锚点或网格区域，在需要移动的锚点上，按住鼠标拖动，到达合适的位置后释放鼠标，即可将该锚点移动。采用同样的方法可以移动网格区域。</a:t>
            </a:r>
          </a:p>
        </p:txBody>
      </p:sp>
    </p:spTree>
    <p:extLst>
      <p:ext uri="{BB962C8B-B14F-4D97-AF65-F5344CB8AC3E}">
        <p14:creationId xmlns:p14="http://schemas.microsoft.com/office/powerpoint/2010/main" val="3085482086"/>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PLAYERS_CUSTOMIZATION" val="UEsDBBQAAgAIAImQhEfpbttk5AMAAHQOAAAdAAAAdW5pdmVyc2FsL2NvbW1vbl9tZXNzYWdlcy5sbmetV91u2zYUvi/QdyAEFNgulrYDWhSD44C2GFuILLkSHSdbB4GRGJsIRbr6cZtd7Wn2YHuSHVFyYqcdJMW9sGDS/r7z950jcnD2NZVoy7NcaHVqvT15YyGuYp0ItTq1FvT8lw8WygumEia14qeW0hY6G758MZBMrUq24vD95QuEBinPc1jmw2r1uEYiObXmo2jsz+bYu45cf+JHI2diDcc63TB1j1y90p+yn359/+Hr23fvfx68bpBdiMIZdt1DKmSY3r3pQOTRwHcjYCNu5JErag2rZz+cv6Cu4xFr2Hzph54H5NIaVs9W3CIIiEej0HVsEjlh5PnU5MIllNjW8FqXaM22HBUabQX/goo1h0oWIuMolyIxP8QaNlTJ24zZAV463iSivu+GEfHs3Y41JCpBdsa+gD56sgQ4JAEQZCzn2TOwkSm1gSMsZT+GqTOZuvChlQtTsVpL+BR9/ZgTD6rFVRtqRsIQT0g08q+gTiArvw/CvwA1XfRBXJMQFEDCNoyHL50Jpo7vVQoKSEgDZ/wgn5gppJW8RyyOAYc2Gd8KXeawUymKJ7WQ8n5WQvJxAcJ1sPsdkdaESCgj15XYcnAhS9rrAi0zJnZVmY8L5/foHDsusSMole0vI2p6uTLGQP1KF4hJqasAwC5LtkzFHN3wmJUgpXv4WyIS87cNg7ArTz6X4i/EiqZzXjVN59nk6tXJca451IVhsWSZ6tBBT6gOWv7bYNMyh0iLgqeboi2KvUyc/BAvjo1rjsPwf4PqUpcjI3piv284IUicBPBig24fCd0dQWagDxhrKROyO8rxzsHQPOM5jHieIUfd9rDp+Q2Bp9FzOS4h8wcuXEJFeuCXZBQ6tMoxv8lF0fpKMoWq6/19jcRwBpC84I86ueG3GvpfcraFIsK+yGvhnDzDWC9B7CZrNQL353TD4oFDK1bAiQuBS1KkEH/SgXMxI7sM1uP1IBNLXcrEjDMp7syIhdqUaZ2QTV2n2uhtplOzK1m+66V6wp8d40UdXFAbne8ZbCMNCQ7G02iMvTGpTnNVD8uOINBy5ZNLw8jFowoOok5ZEa/hvXKrS5V0JKoPZDY5x0DWpDTkLIvX//79T0eOJ57Uu6jZ/a0XCXRoNZfIA9kfni54/mcbCcWjQ5xZdEE1B9gdruN51lS9SR6mFI+nMxBGaHSgyyxuPy7sM8xwcAHDwZy2rOGMZXcwWajWsheLCbkSQtHP+uNZviykULwP9rjZXAVMnXmEbdtcbKAJpIjv6ndagpiZbtUNR8INpyvZeIo9GDxP+Hgiip6EZtbv2hwarl4/ttv229H/sMrN/XDweu+6+B9QSwMEFAACAAgAiZCER6uvADQSAwAAYQsAACcAAAB1bml2ZXJzYWwvZmxhc2hfcHVibGlzaGluZ19zZXR0aW5ncy54bWzVVt1SGjEUvucpMul4KYsWq2V2cTr8TB0VGKFVr5ywCWzGbLJNsiBe9Wn6YH2SnmwEYbTOqnWmDheQk3O+8/+R8PAmFWjGtOFKRninWsOIyVhRLqcR/jbqbh9gZCyRlAglWYSlwuiwWQmzfCy4SYbMWlA1CGCkaWQ2wom1WSMI5vN5lZtMu1slcgv4phqrNMg0M0xapoNMkAV82UXGDG5WKgiFXnSqaC4Y4hRCkNxFR0RXEJPgwKuNSXw91SqXtKWE0khPxxH+UGu5z1LHQ7V5yqRLzjRB6MS2QSjlLh4ihvyWoYTxaQKB79cxmnNqkwjv1h0KaAcPUQpsnwNxKC0FyUh7B58ySyixxB+9P8turFkKvIguJEl5PIIb5PKPcHt09fVy0Dk7OeodX436/ZPR0cAHUdgEmzhhsOkohIBUrmO28hMSa0mcQNxgMyHCsDBYFy3VJkpuBOfOaKwE1L6wgnlIx4z2SMrWujG85rILmjsYTSARsYjwF82JwIhbIni8Mjb52Fhui/531zURYMGcMXQ6xPfufXXihGjD1sNa3hhX87h5rnJB0ULlSPBrhqxCkH+ewq+EofXmoIlWaSGF8bHICA4eZ5zNGT0sanoH+DdHl+AizcESJjcTzHoPP3J+i8ZsojTgMjKDGQc5Nx6/+izgjBhzD0qWMW4NT47anaujXrtzseUSJHRGZPxMcGg4SzP7FvgEcpcKXAihoJprEFCZmOSGFf2hnBZqZdIs7Tshs6LprpEFKLSbQzweEy5iGE0uc1YWMCYSKSkWiMSwQsaN0Iyr3IDED4uHNi8K0JsiLotQp7BB4ExTpsug1XZ2P9b3Pu0ffG5Ug98/f20/aXRHKwNBnDfPK60niWVFLg93LgwcFzxODVbn/yczDM4638vUtde5GJXqZmdYCq5fRqt/XEbrzFPZYI3GypidEy2BiN6Fag84c+oJGlhT8JRbRv/lOrxgpF/1b+f34W1G+g1zfs0av5uU/Wn1cNp4KYXBo085d5NyyVMohGPv1fuvuVevwdvr0atKBdA2n8XNyh9QSwMEFAACAAgAiZCER+ShKwC+AgAAVQoAACEAAAB1bml2ZXJzYWwvZmxhc2hfc2tpbl9zZXR0aW5ncy54bWyVVsFu2zAMve8rguxeZ+u6boAaIE1ToEC3FmvRu2wzthBZMiQ5Xf5+oizXUhInXogCEfkeSVEkU6I3TMw/TSYkk1yqFzCGiUKjptNNWH4zTRtjpLjIpDAgzIWQqqJ8Ov987z4kcchzLLkFNZazphn0YWazy/vFbAzFx7i6RhkiZLKqqdg9ykJepDTbFEo2Ij+bWrmrQXEmNpjRz+vlajAAZ9o8GKiinFY/UMZRagVaA6b0fYVylsVpCryLNHOfkZw+1Onb79G2TDPjaIsvKEO0mhYQF3m2RBnGC+s9fpVrlNMEA3+NhV5+RRmEcroDFTtfXKEMMmTd1P/TI7WSBRY05px+xA8OlzS342cJdzOUswS8EAY6+wq+PN/uUAKQ/xrOPcFxVZI/Y133FgI+esphblQDJOlOrU2X8v2pMXY+YL6mXFtAqOpBzzbpZ9rozk2s63F/4J2JPPTlNT3kTfKmgmWbcOAu1vf45fLW7YrQ6YcuyFDB1iuDFHtlj/xt63qADJQ98oWzHJ4E3x1msG9qSd0j31L/nKfrb60gqD3m3tqdOitGesTR1UGqXtFhKpnDXGM6r6wCfDeSOF2bUnKQExF0ywpqmBS/EJfu3GU0SfYMvteOdxYxzHA41nAuR7umw3K5c9yP3ho3ZPuz0F+uPU+M3eI3U2oMzcrK/izp6cTz7JjYwkyT4wzckxYO6kGsZcBxsYdIFVUbUK9S8rFhhDSgx7qX7XANwUkS1IAkx6tMvJNj5RdNlYJa2VdjoLsqx8oWWLKi5PbPvDF4h3yPMWBtqaa0/gRlH30ZKHwTAFVZ2XVte2gtVcMN47CFbvgDhbvy0N2Itl061HAL8whrE7ac14zqSb8r+l6Jd0igP4J/s2lFjvcsI9re0FS7m0WT363hPpdoMXfrDJsv3GTu7HspcmzthxW0Svx38h9QSwMEFAACAAgAiZCER9XqJ9PnAgAAcgoAACYAAAB1bml2ZXJzYWwvaHRtbF9wdWJsaXNoaW5nX3NldHRpbmdzLnhtbNVWzU4bMRC+5yksVxzJAqWFok1QRYKIoElE0gInNFk7WQuvvbW9CeHUp+mD9Uk6XhNIBEULgqpVDonHM9988xvH+9eZJFNurNCqQTfrG5RwlWgm1KRBvw4P13cpsQ4UA6kVb1ClKdlv1uK8GElh0wF3DlUtQRhl93LXoKlz+V4UzWazurC58bdaFg7xbT3RWZQbbrly3ES5hDl+uXnOLW3WaoTEQfRFs0JyIhhSUMKzA3nkMkmjoDWC5GpidKHYgZbaEDMZNei7jQP/WegEpJbIuPKx2SYKvdjtAWPC0wE5EDecpFxMUuS9s03JTDCXNujWtkdB7eghSokdQgCPcqAxFuVu4TPugIGDcAz+HL92diEIIjZXkIlkiDfEh9+greHl0UW/fXrS6R5fDnu9k2GnH0iUNtEqThytOoqRkC5Mwu/8xOAcJCnyRpsxSMvjaFm0UBtrtULOn8lIS0x9aUXJGJnKeYN+NgIkJcKBFMndrQMz4e5QSIzB227Wx8rRe8AQb5KCsXzZ0eLG+iwmzTNdSEbmuiBSXHHiNMGIigx/pZwsp5uMjc5KqQTriJWCcTIVfMbZfpmlW8A/ObpAF1mBltiKueQuePheiBsy4mNtEJfDFJsW5cIG/PqzgHOw9h4UFhzXBiedVvuy0221z9d8gMCmoJJngmMJeZa7t8AHjF1pdCGlxmwuQWBmEigsL+vDBCvVqoRZ2XcK07LovpAlKJZbIJ+AiRcJtpZQBa8KmIAiWsk5gQSHwvoWmgpdWJSEZgnQ9kUEgykRqqQ6wQWFzgzjpgraxubW++0PH3d2P+3Vo18/fq4/aXS7KPoSvLewKQ6eXBV36+LhzMWRn9DHh92Z4m/Nev+0/a1Kprrt82Gl+rQHleB6VbR6x1W0TsNy6i8tpipmZ2AUrpb/QrWLW3ASVi7uQSky4Th7zQZ/QZM+/Y8UWviVmvQNo3hy1P7dIMLp7gGy8uKIo0efRDWUr74Tm7XfUEsDBBQAAgAIAImQhEcAu+QqngEAAB8GAAAfAAAAdW5pdmVyc2FsL2h0bWxfc2tpbl9zZXR0aW5ncy5qc42UTW/CMAyG7/wKlF0n1I0xtt0QH9IkDpPGbdohLaZUpEmVhI4O8d9XlwFN6o7FF/Ly5HXsKt53uuViEeu+dPfV72r/5u4rDVCzegu3ri5a9BR1ZkSyhEWSgkgkMA/JT0fP8uFCUMZMVqZh8Y62pubHFP6z4sLU8Yyw0IRmqMM5AX4R2o46/H0WO7W6jjXVGh1urVWyFylpQdqeVDrlFcNuZtWql+jBKgd9BV3xCBzTIOjPRkEbeXEcDDHqXKTSjMtirmLVC3m0ibXaymVb/nWRgS4/+eY37fNwPHXsRGLsq4XUTzx9wmgnMw3GwG/exykGCQsegqj5BtX6A3WMmwV5dJ6YxJ7o0R1Gnc54DI0uBWMMF5OlV6ObQ4wmZ2Fnj0T/HsMhBC9AN6xGAwwHVNk2+8cHzLSKsSMNtNnzMyoUXyYyPnKTAIPk8LJo29a9S6EPEwzmPCHlPaE19fzSttnhg4YArTOWTnmNl3dO2QlKlEQORWjUtMrpOWL9OYL7jy7j1vJonZbjoRyOZRu43oBeKCXK239eu6efq3P4AVBLAwQUAAIACACJkIRHGtrqO6oAAAAfAQAAGgAAAHVuaXZlcnNhbC9pMThuX3ByZXNldHMueG1snY8xD8IgEIV3fgW5XbBb0wDdTNwcdDYVUUno0XDU+vOF1Bhnh0vuXd73Xk71rzHwp0vkI2poxBa4QxuvHu8aTsfdpgVOecDrECI6DRiB94Yp37R4SI5cJl4ikDQ8cp46KZdlEZ6mVBIohjmXYBI2jrLMGFFWUk4rCivb+b/ozw0MY5yry+xD3qMpe1GrhVOyGipzdig83iLIalDy667KzpRLRRFK/jxm2BtQSwMEFAACAAgAiZCER7DtXVduAAAAdgAAABwAAAB1bml2ZXJzYWwvbG9jYWxfc2V0dGluZ3MueG1sDcw9DsIwDEDhvaewvJefjaFpNzYQEuUAVmNQJMdGiYXg9nh7w6c3Ld8q8OHWi2nC4+6AwLpZLvpK+FjP4wmhO2kmMeWEagjLPExiG8md3QN2eAv9uK1cI5yvVEPeGndWJ48zjHCJ57Nwxv08/AFQSwMEFAACAAgAA3TLRM6CCTfsAgAAiAgAABQAAAB1bml2ZXJzYWwvcGxheWVyLnhtbK1VTW/bMAw9p8D+g6F7raRd1zSQW3QFih3WoUDWbbdAtRlbi215klw3/fWj/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5UBCUn9/aFpkvSBWw7bgyT1cXPh7g2y33jVT7G4RhF9UKuq1obiWaW4JaDreNvu4oSHPbLXCTK2hKNWNPIgD5hSvFbVtcGpUDoyNjjaVDMKPVlWuROkFYZJL47B+0sX4jaX7q15QpAf9DmE9I1NZEpAE83wr0MZBgTQ1gsa3NNVns2phdTjp/THp9PTBVOdai4EUcw1UIOIYBN5x2dnoICoprdPFzNcL2Dg6CIxFGMT5mkmF8epAm4Wo3ydA7OAiOpb+bgLbmtox0XMdRM7UdxOjEOmF+ro1MxEvZnoM9Y1ZlH742cs3RdSbag/P5H6M4iNEM5pZMrC771ttXzeG9nVOjO59NVlkG3YrzACbPKq9mFvJs5BPAluexuenn1OzDHnSU89R0THN9x36XxVq8gFOIwP7pFqe2JhHYnvHIh+VpjwH1xO0yCF+apiIyWktSqXlIOYa1eRJQVJhqVj6i6qGSeRqMtHGz7uegY9xV1wq4E8MWM12cYPPJzCPv8aW+y8XZRXeV88VFgy3zuq8CV7m8YVXXCXedQet+bS/C6pnH199QSwMEFAACAAgAiZCER1xY5FeMAgAAagcAACkAAAB1bml2ZXJzYWwvc2tpbl9jdXN0b21pemF0aW9uX3NldHRpbmdzLnhtbJVVS27bMBDd9xSEDxCTIvUDHAP6UIWBIg2aAF3TMuMKkUmDpNOk0AV6hqKLZtEDdJlNT9M2xyhp1x+5iuNoVuS8N8N5HA0H+roS2UIbOas+MVNJccGNqcRUD18BMChlLdW54pqb5UZ7Cwg246e9Pw/3j59/PP788uvh+++v33pAGyYmTE1Oe1es1ry3Yq65oLKO8cIYKU5KKQwX5kRINWN1D9ywemEjFsuv13+eKG+4egHtipV8P1m4/J5ltTL5obNOTilncybu3sipPBmz8nqq5EJMjjnjh7s5V3UlrjfgOMxod5a60mZk+KzjbDRydgRrbi9R8+3RAursMLFmY16388FjGPu5Dsiwx7ypdGV2mAly1smcsynv0hw+gRY2fAc8gTCEhziG35oNGnvOutE1u+PqBSeS88X8hU0zV3LqtO2iHbjQDa2WbGJ/9w0nh84Oc1xdLt0xd9LSiuTO1rhBf2eWLMdNf3/erAK9r8REfhyJK/mPuB4wmfPqIQQrgUAUJlEe2RVJiQdCQj0agZz6mfXFOI9xZn25h7JBfy/EKq7ipR0q3VEH/Zb3f8JIaK7MSEz47RC30buudgWvlZXf4vQwIM6addZmKRUBBNlJQxsvwRgHIPNzlMMmDOMwQYBC4kPcpJFrQYB8H8VBg0LPx3ZVxIGNQmgcABIS4uWNRz3LBkmS5l7WhDhGKLHZaBRnTVGktucBQgiTvPEDXKQQWDS2MRIcOQFxjlMcNEmaoAiDIivSgjQ0p0Hmg8ijAYQNSVMM4VbcbXW7cm13jy5nLeczATuvoNO77bZ2cw3KhVIWfMlntssNB2Om+cj28fk7ekHPLpPL0duzVQNbqHs210htN23lTz6nfwFQSwMEFAACAAgAirpzR4LIvt4RCgAA+B4AABcAAAB1bml2ZXJzYWwvdW5pdmVyc2FsLnBuZ+2Z/1cTVxbA466rri62rlJKSonttrD9ItTlS5BvU79W241UKUUpIbSoqabyJWkaAkmm1SrLQYguW1GIyWlpQUtJuiKFaCBWCiNFJkspDEhMhECmEEkIaRJCmJmdwGnds7/sH7D5Yc7MvZ87b+57775735lX+vreVwJWU1dTKJSAPbt37KdQljMolN9yV60gNVUbYhDytoy3/5VtFCUcMkkKy9lbGVsplH9K1yy8/TtS/n3+7oM8CmVth+9aBuVdPkShhJbv2bH1jcKs6XvA7cMjbytGR66kstNjnz+T+jj99IZlQSde3v945vIfVgX+JewUk7l99dsvPXYre/npjS+t6Mne0PzqurGwU6+mrfho/+XAp099f/mNBPv1QwlvlQhwURQPSjfaDs7k6zTogyhjFqp/p3EYFdHaWstp+ExJZPvsJyrN3FiQdq5Umjy/inTv/vB118uw5PZwkFoKGqI9cyapI5vUfxjIBsepiveqRd4RI7zyN6Tqqy3eZ0jFwng40L2S4lPMH9KOi47UW5eTwgFnt6Q7qH3mlGY9KWUPECORkwnLyMeuw4u4ap1Pzdzla5sf7AODfuAHfuAHfuAHfuAHfuAHfuAHfuAHfuAHfuAHfvD/AIZcLMDdt8b3U1FyjuH7gfhhdr8PbByK9lmtimX42In/iWberAkDCY+uba4hEreWqUDPa5H4AynxU2e6dj5Nfv/O8MUbUSXsCE4F+e7c+3rkWvMR7+ECCW56gsCNyUePC0OLK9QVKhT3KVN4x7FxRqXW+4lOO9cPeOLAA3LrnYmL/dUc8mMGlRZrZonPE3Pg4HlUPyWzwTlyUzWuqcvj4ilO34sLmLGHdrZFYL5mppLeudGFk04efu071gJEnEXFgtBUKHkl2iw2Bj2bKOz/Li3MZvylcanDXg4QHcDtmGHeflSSDiWGozESBW1AOFu3B3tdc+MXs7ag5seKc6f0tqkLqFkzyLfmddR1s3f0xpDYZhUhOxs75LXxxI14s1rYbxMI18cykv90TEn2v5CO1lJ1nuK/hg6E6Ac26/o8F/ZeIlKHoz1nLqtXUCj37yWikcmbYlYK+Hd4fEkjt/fb1KFf4bTYIZAkICzdwd4O5pMOGebMw47AHTXzQWQDgy3tzrFio9cQjo/S8NFOeru9nNVK/GyTuG9o/6XMgXOkljmuFYBYLTYdT20FWlSoFxa0O36A9ESmFWorX+oe7BloKiOH2TymrBDCcPF9piTAvvJetMdM13rG6gFssozKTh0v0gcDuF0Kjg41bS7oEurtXxb8V9seHYiPcVjejGQzjlKRHMObiwOUhzIlbTMm4O80N3gIXChZ4G2+eTBdHmOzyNE4YiOYBKnFgDlOx7cWDxe50o5FWKcuIFuAni1Q8Q1Jl2XbKYR5KN9s00s0B0YTbZPsTRLA3Ddyp3OC2W4cP5lbnVmzFtWyt+n2KAh5gfHrOFOiWfLg4udRoeFTU6jWLcGYkTVDFpznTTRTgblvH5nd7ETdVxaDpT7BeHifRUl3Xi04HqJHzkpNrwDzfRwFmmGT82eC3aAGUJYFZLm6S9OveFobcrJQqtvpNFGxjEgkzq0I+CLKyiGaPuJ2xdBUVCkHry8asdE92TVh0soCN2YDiUqv8slvokJp7k9jGXChqM9ywd249GVPjXHOmclL6gx2x0wOv6hu4QQIWSXygAoF9oCt+JnTZDrjdSTGE++CXdjzFbwHwWzTOD5ET+Nx0yENHAN7mNMF5XiYZcJygWcg2d3oIn3IdbM7jeeOhYtrzeNpyUN13T2x9AqIrg+WVjrmTiS6ILQt62sIAgxgLgsknKfbDDJp5LwThexzTe1L4SA3ixe+kWWgzHRQNiLlDPXwt95sXptkSrN0WqbKvCu6m7em0kaE62PCyYi16CE+LOX8DDkdPZmOwiS8YK2UIzFCGV6rhn5sb1ZnXTdwr53AEMcl+hS22Z0DgzaYePzX0EhJtTTWx5tetOoy7K2x2+FP1qE4OQ6DJ5H4WftmxPFjq4qlakhV2rarYwNDgauOumN7F6PDJLN4hmHPpRe2K5sdzeZkNxKH4ZnIrr5g9wvpVqvjLbe2rLoy3TcVSO4wlrA9AnFXL7wGJqJFFZby/LaDDyfiinMwte29TNY7RY1PqQKkUTB1VqToxmrD0gFO9w1v2jPIkR6Pzdkny6Brr1RXkmucD8cBbr4BTWR9c5QL6Ez2p096IS6Mub0RiNFx1Wvc2dvdIPqaUWnpBEx4+S32LSX9bnPlB+Vek1IKZ0benugfilbjovJ4s7hhcZ0f9eXPPyOZKQVd2KuVEH/CRJ3NqErOfVRmv36K4E90Du9ujYgtXAiIStm3FADBiDCT44Bi3DXKKt3pnmAk+SbmzYxAFtpzrfKpxcGfOHm8OgRZezcYHZdySiZx83VDPvuPKuhSQWgx2O7NUdEtE/FmTZ8KjVNq0euEXiLqoCFPjJ5pYEJ6hY1rvC98YvHsLbEX9NCJeJ97jd6p9trBs0h4YChYDDfIUa72nQm9EtL8MjKtsEnyxe3glOFodfJhbuOnujids1WOXyPDfykof6rrLvjgnHW9aNf0i8yap5C4vJtQ3o9J8OeKUg3L8L6s91w/jUnOGoa6hB/B016ejH6Lf2cgyyUr8ZWfD3WnfQVHbS1KZcv4WfcEP9Z1Y/2ByK5bwWzM2yoRiayW1ZVRyhjLyJdLK/aMVyfCPtBHhdIZVrRwi2UiCmBHVHCOg5fcB20snVhErQlDk/Y57PE0Uf/Hb/ICKJSb/RiGAu6xFGLclFncVtp0ABww78Q6vAWxy/ZqY1Ph6So1TRC7TpkVtCZxZy9EpuZ4FC2SSR2TZ/pVa1ZlCc59e7GS57V/VmoRWml7yGXJpJ+NQNvyDevJTJHTPx712WLwtTjoWrtF7SqyLmY91KoCLXRehOFjRqXub0vZ2cAS2wU8zCkbSPTVj2EWjtsmEjXP1YQp1i3OjqZmqYQN8dJ4+WQJS0dbJjTTEDfiP2oQ6H5BAdaTqelw6pIN6OVoq3kzGx7aCNCETceedIUMeIy+MkUH0RbHguL7h2UO8uSWZZQl0flWX6lyKI05XDdZf7/oqU7+R1T9kisAi5it4jJcmTLbzGVHe4L0So6izEFFhNrG8Lzqrx7A4t02XtAfyJ679FrjOGPwvE7IALNGHpqIS+H66f7CfaRL76I9WxWmahcDOa/jM0B4UiyyW2pJoxB0pdBaFSNexV4LlAcFkq1VFedy7tYrNyE64jnDscWty31101Hfieqj71X79i7La8J8t9FawqVqPytYPFqN9z5LExOA+Fnb4saJ73oteR4gLCXCcFK8+WUTa7avDKQScwoAXjqL3eJ9hi26epTb9QgxxvG8/OsRLqEhdQROI7BOYkHAunPSZy1vaKJxXTtxotA+Rvwmy7WR+x3CU/vInp17dyi3ZZ/4N1BLAwQUAAIACACKunNH0iigUkoAAABrAAAAGwAAAHVuaXZlcnNhbC91bml2ZXJzYWwucG5nLnhtbLOxr8jNUShLLSrOzM+zVTLUM1Cyt+PlsikoSi3LTC1XqACKGekZQICSQiUqtzwzpSQDKGRgbo4QzEjNTM8osVWyMLCAC+oDzQQAUEsBAgAAFAACAAgAiZCER+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B4AABcAAAAAAAAAAAAAAAAA9BYAAHVuaXZlcnNhbC91bml2ZXJzYWwucG5nUEsBAgAAFAACAAgAirpzR9IooFJKAAAAawAAABsAAAAAAAAAAQAAAAAAOiEAAHVuaXZlcnNhbC91bml2ZXJzYWwucG5nLnhtbFBLBQYAAAAACwALAEkDAAC9IQAAAAA="/>
  <p:tag name="ISPRING_ULTRA_SCORM_COURSE_ID" val="19D12169-10B6-4984-8CE8-8968B0B22BA0"/>
  <p:tag name="ISPRING_SCORM_RATE_SLIDES" val="1"/>
  <p:tag name="ISPRING_SCORM_RATE_QUIZZES" val="0"/>
  <p:tag name="ISPRING_SCORM_PASSING_SCORE" val="100.0000000000"/>
  <p:tag name="ISPRINGONLINEFOLDERID" val="0"/>
  <p:tag name="ISPRINGONLINEFOLDERPATH" val="Content List"/>
  <p:tag name="ISPRINGCLOUDFOLDERID" val="0"/>
  <p:tag name="ISPRINGCLOUDFOLDERPATH" val="Content List"/>
  <p:tag name="ISPRING_PRESENTATION_TITLE" val="1"/>
  <p:tag name="ISPRING_SCORM_ENDPOINT" val="&lt;endpoint&gt;&lt;enable&gt;0&lt;/enable&gt;&lt;lrs&gt;http://&lt;/lrs&gt;&lt;auth&gt;0&lt;/auth&gt;&lt;login&gt;&lt;/login&gt;&lt;password&gt;&lt;/password&gt;&lt;key&gt;&lt;/key&gt;&lt;name&gt;&lt;/name&gt;&lt;email&gt;&lt;/email&gt;&lt;/endpoint&gt;&#10;"/>
  <p:tag name="ISPRING_RESOURCE_PATHS_HASH_PRESENTER" val="52cbd9a86846cf84597cb89449c7dbf386210ce"/>
</p:tagLst>
</file>

<file path=ppt/theme/theme1.xml><?xml version="1.0" encoding="utf-8"?>
<a:theme xmlns:a="http://schemas.openxmlformats.org/drawingml/2006/main" name="第一PPT，www.1ppt.com">
  <a:themeElements>
    <a:clrScheme name="自定义 265">
      <a:dk1>
        <a:sysClr val="windowText" lastClr="000000"/>
      </a:dk1>
      <a:lt1>
        <a:sysClr val="window" lastClr="FFFFFF"/>
      </a:lt1>
      <a:dk2>
        <a:srgbClr val="7F7F7F"/>
      </a:dk2>
      <a:lt2>
        <a:srgbClr val="7F7F7F"/>
      </a:lt2>
      <a:accent1>
        <a:srgbClr val="26AADB"/>
      </a:accent1>
      <a:accent2>
        <a:srgbClr val="26AADB"/>
      </a:accent2>
      <a:accent3>
        <a:srgbClr val="26AADB"/>
      </a:accent3>
      <a:accent4>
        <a:srgbClr val="26AADB"/>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8624</TotalTime>
  <Words>798</Words>
  <Application>Microsoft Office PowerPoint</Application>
  <PresentationFormat>全屏显示(16:9)</PresentationFormat>
  <Paragraphs>61</Paragraphs>
  <Slides>17</Slides>
  <Notes>5</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多边形</dc:title>
  <dc:creator>第一PPT</dc:creator>
  <cp:keywords>第一PPT</cp:keywords>
  <cp:lastModifiedBy>VIPUSER</cp:lastModifiedBy>
  <cp:revision>1031</cp:revision>
  <dcterms:created xsi:type="dcterms:W3CDTF">2015-04-24T01:01:13Z</dcterms:created>
  <dcterms:modified xsi:type="dcterms:W3CDTF">2018-07-24T00:16:57Z</dcterms:modified>
  <cp:category>第一PPT</cp:category>
</cp:coreProperties>
</file>