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</p:sldMasterIdLst>
  <p:notesMasterIdLst>
    <p:notesMasterId r:id="rId18"/>
  </p:notesMasterIdLst>
  <p:sldIdLst>
    <p:sldId id="435" r:id="rId2"/>
    <p:sldId id="472" r:id="rId3"/>
    <p:sldId id="393" r:id="rId4"/>
    <p:sldId id="451" r:id="rId5"/>
    <p:sldId id="452" r:id="rId6"/>
    <p:sldId id="465" r:id="rId7"/>
    <p:sldId id="466" r:id="rId8"/>
    <p:sldId id="467" r:id="rId9"/>
    <p:sldId id="468" r:id="rId10"/>
    <p:sldId id="469" r:id="rId11"/>
    <p:sldId id="470" r:id="rId12"/>
    <p:sldId id="471" r:id="rId13"/>
    <p:sldId id="462" r:id="rId14"/>
    <p:sldId id="463" r:id="rId15"/>
    <p:sldId id="464" r:id="rId16"/>
    <p:sldId id="431" r:id="rId17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EB4917"/>
    <a:srgbClr val="080808"/>
    <a:srgbClr val="333333"/>
    <a:srgbClr val="1C1C1C"/>
    <a:srgbClr val="000000"/>
    <a:srgbClr val="5F5F5F"/>
    <a:srgbClr val="FCFCFC"/>
    <a:srgbClr val="CCD0D1"/>
    <a:srgbClr val="EED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7" autoAdjust="0"/>
    <p:restoredTop sz="94615" autoAdjust="0"/>
  </p:normalViewPr>
  <p:slideViewPr>
    <p:cSldViewPr>
      <p:cViewPr varScale="1">
        <p:scale>
          <a:sx n="77" d="100"/>
          <a:sy n="77" d="100"/>
        </p:scale>
        <p:origin x="-109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2018-7-24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15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630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2018-7-24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3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44420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3.tiff"/><Relationship Id="rId3" Type="http://schemas.openxmlformats.org/officeDocument/2006/relationships/image" Target="../media/image3.tiff"/><Relationship Id="rId7" Type="http://schemas.openxmlformats.org/officeDocument/2006/relationships/image" Target="../media/image7.tiff"/><Relationship Id="rId12" Type="http://schemas.openxmlformats.org/officeDocument/2006/relationships/image" Target="../media/image12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tiff"/><Relationship Id="rId11" Type="http://schemas.openxmlformats.org/officeDocument/2006/relationships/image" Target="../media/image11.tiff"/><Relationship Id="rId5" Type="http://schemas.openxmlformats.org/officeDocument/2006/relationships/image" Target="../media/image5.jpeg"/><Relationship Id="rId10" Type="http://schemas.openxmlformats.org/officeDocument/2006/relationships/image" Target="../media/image10.tiff"/><Relationship Id="rId4" Type="http://schemas.openxmlformats.org/officeDocument/2006/relationships/image" Target="../media/image4.tiff"/><Relationship Id="rId9" Type="http://schemas.openxmlformats.org/officeDocument/2006/relationships/image" Target="../media/image9.tiff"/><Relationship Id="rId14" Type="http://schemas.openxmlformats.org/officeDocument/2006/relationships/image" Target="../media/image1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矩形 261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cxnSp>
        <p:nvCxnSpPr>
          <p:cNvPr id="264" name="直接连接符 263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圆角矩形 264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  </a:t>
            </a: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艺术字设计</a:t>
            </a:r>
          </a:p>
        </p:txBody>
      </p:sp>
      <p:sp>
        <p:nvSpPr>
          <p:cNvPr id="2" name="矩形 1"/>
          <p:cNvSpPr/>
          <p:nvPr/>
        </p:nvSpPr>
        <p:spPr>
          <a:xfrm>
            <a:off x="1513870" y="1961327"/>
            <a:ext cx="6341288" cy="588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Illustrator CC </a:t>
            </a:r>
            <a:r>
              <a:rPr lang="zh-CN" altLang="en-US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平面设计实例教程</a:t>
            </a:r>
          </a:p>
        </p:txBody>
      </p:sp>
    </p:spTree>
    <p:extLst>
      <p:ext uri="{BB962C8B-B14F-4D97-AF65-F5344CB8AC3E}">
        <p14:creationId xmlns:p14="http://schemas.microsoft.com/office/powerpoint/2010/main" val="6183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9894" y="1131590"/>
            <a:ext cx="65684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4.1.6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路径查找器面板</a:t>
            </a: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路径查找器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面板可以对图形对象进行各种修剪操作，通过组合、分割、相交等方式对图形进行修剪造型，可以通过简单的图形修改出复杂的图形效果。执行菜单栏中的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窗口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路径查找器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命令，即可打开如图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4-16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所示的面板。</a:t>
            </a:r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787774"/>
            <a:ext cx="2520280" cy="165618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094951" y="4587974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4-16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6457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9894" y="843558"/>
            <a:ext cx="65684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4.1.7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旋转命令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利用旋转菜单命令不但可以对所选的图形进行旋转，还可以只旋转图形对象的填充图案，旋转的同时还可以利用辅助键来完成复制。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执行菜单栏中的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对象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变换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旋转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命令，将打开如图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4-36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所示的对话框，利用该对话框可以设置旋转的相关参数。</a:t>
            </a:r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641" y="2715766"/>
            <a:ext cx="2777535" cy="187220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48863" y="4659982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4-36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34137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9894" y="989315"/>
            <a:ext cx="65684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4.1.8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艺术字相关知识及欣赏</a:t>
            </a: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文字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特征元素</a:t>
            </a:r>
            <a:endParaRPr lang="en-US" altLang="zh-CN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文字的艺术图形表现</a:t>
            </a:r>
          </a:p>
          <a:p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艺术文字的设计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原则</a:t>
            </a:r>
            <a:endParaRPr lang="en-US" altLang="zh-CN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4.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艺术字欣赏</a:t>
            </a:r>
          </a:p>
        </p:txBody>
      </p:sp>
      <p:pic>
        <p:nvPicPr>
          <p:cNvPr id="9" name="图片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715766"/>
            <a:ext cx="1573530" cy="130810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01477"/>
            <a:ext cx="2870200" cy="12528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835696" y="4227934"/>
            <a:ext cx="5955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艺术字“设计”                       艺术字“五月端午”</a:t>
            </a:r>
          </a:p>
        </p:txBody>
      </p:sp>
    </p:spTree>
    <p:extLst>
      <p:ext uri="{BB962C8B-B14F-4D97-AF65-F5344CB8AC3E}">
        <p14:creationId xmlns:p14="http://schemas.microsoft.com/office/powerpoint/2010/main" val="148441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9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4.2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367" y="1145645"/>
            <a:ext cx="4023865" cy="30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44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.2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0768" y="1635646"/>
            <a:ext cx="64624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4.2.2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项目小结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艺术字能从汉字的义、形和结构特征出发，对汉字的笔画和结构作合理的变形装饰，书写出美观形象的变体字。艺术字经过变体后，千姿百态，变化万千，是一种字体艺术的创新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181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1835696" y="843558"/>
            <a:ext cx="5111170" cy="20042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019940" y="309885"/>
            <a:ext cx="5099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4.3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拓展设计</a:t>
            </a:r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——</a:t>
            </a:r>
            <a:r>
              <a:rPr lang="zh-CN" altLang="en-US" sz="2400" b="1" dirty="0">
                <a:solidFill>
                  <a:srgbClr val="00B050"/>
                </a:solidFill>
                <a:latin typeface="+mj-ea"/>
                <a:ea typeface="+mj-ea"/>
              </a:rPr>
              <a:t>商业海报文字设计 </a:t>
            </a:r>
            <a:endParaRPr lang="en-US" altLang="zh-CN" sz="2400" b="1" dirty="0">
              <a:solidFill>
                <a:srgbClr val="00B050"/>
              </a:solidFill>
              <a:latin typeface="+mj-ea"/>
              <a:ea typeface="+mj-ea"/>
            </a:endParaRP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940" y="1203598"/>
            <a:ext cx="4692370" cy="30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70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sp>
        <p:nvSpPr>
          <p:cNvPr id="21" name="TextBox 59"/>
          <p:cNvSpPr txBox="1">
            <a:spLocks noChangeArrowheads="1"/>
          </p:cNvSpPr>
          <p:nvPr/>
        </p:nvSpPr>
        <p:spPr bwMode="auto">
          <a:xfrm>
            <a:off x="3563888" y="1995686"/>
            <a:ext cx="1838961" cy="58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322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  </a:t>
            </a:r>
            <a:r>
              <a:rPr lang="zh-CN" altLang="en-US" sz="1069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艺术字设计</a:t>
            </a:r>
            <a:endParaRPr lang="zh-CN" altLang="en-US" sz="106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116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227" y="487274"/>
            <a:ext cx="1268728" cy="14677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329" y="3582300"/>
            <a:ext cx="1619627" cy="9372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324" y="3589018"/>
            <a:ext cx="1708211" cy="9416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49" y="3567861"/>
            <a:ext cx="1554911" cy="9416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955" y="483518"/>
            <a:ext cx="2191720" cy="15482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569" y="1999277"/>
            <a:ext cx="1124152" cy="156858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75" y="1999277"/>
            <a:ext cx="1139865" cy="15841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997742"/>
            <a:ext cx="1194785" cy="158724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235" y="1999277"/>
            <a:ext cx="1124241" cy="156858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87274"/>
            <a:ext cx="1123876" cy="151200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444" y="483518"/>
            <a:ext cx="1145783" cy="148006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40" y="2026121"/>
            <a:ext cx="1124335" cy="155733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232" y="3584988"/>
            <a:ext cx="1169556" cy="91637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59632" y="1169913"/>
            <a:ext cx="553998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r>
              <a:rPr lang="zh-CN" altLang="en-US" sz="36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zh-CN" altLang="en-US" sz="3600" b="1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书部分实例</a:t>
            </a: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2123728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43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20795" y="77155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3600" b="1" dirty="0" smtClean="0">
                <a:solidFill>
                  <a:srgbClr val="00B050"/>
                </a:solidFill>
                <a:latin typeface="+mj-ea"/>
                <a:ea typeface="+mj-ea"/>
              </a:rPr>
              <a:t>项目简介</a:t>
            </a:r>
            <a:endParaRPr lang="en-US" altLang="zh-CN" sz="36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347864" y="1871462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07904" y="1491630"/>
            <a:ext cx="460851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艺术字是经过设计师艺术加工的汉字变形的文字形式。艺术字符合文字含义、具有美观有趣、易认易识、醒目张扬等特性，是一种有图案意味或装饰意味的字体变形。艺术字广泛应用于宣传、广告、商标、标语、黑板报、企业名称、会场布置、展览会， 以及商品包装和装潢、各类广告、报刊杂志和书籍的装帖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上等。</a:t>
            </a:r>
            <a:endParaRPr lang="zh-CN" altLang="en-US" sz="2000" dirty="0" smtClean="0">
              <a:solidFill>
                <a:srgbClr val="080808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06" y="2073498"/>
            <a:ext cx="2611755" cy="157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00127" y="309885"/>
            <a:ext cx="2339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本项目学习目标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06877" y="1491630"/>
            <a:ext cx="382150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掌握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文字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工具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的用法</a:t>
            </a:r>
          </a:p>
          <a:p>
            <a:pPr lvl="0"/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掌握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字符面板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学会星形绘制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掌握路径查找器面板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掌握直接选择工具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了解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锚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了解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旋转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命令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4067944" y="1669911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41919"/>
            <a:ext cx="3168352" cy="18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4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2796" y="1395842"/>
            <a:ext cx="62195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4.1.1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文字创建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文字工具是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的一大特色，提供了多种类型的文字工具，利用这些文字工具可以自由的创建和编辑文字。</a:t>
            </a: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【Method1】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创建点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文字</a:t>
            </a:r>
            <a:endParaRPr lang="en-US" altLang="zh-CN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【Method2】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创建段落文字</a:t>
            </a:r>
          </a:p>
        </p:txBody>
      </p:sp>
    </p:spTree>
    <p:extLst>
      <p:ext uri="{BB962C8B-B14F-4D97-AF65-F5344CB8AC3E}">
        <p14:creationId xmlns:p14="http://schemas.microsoft.com/office/powerpoint/2010/main" val="362896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9894" y="1476529"/>
            <a:ext cx="38321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4.1.2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字符面板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执行菜单栏中的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窗口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文字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字符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命令，打开如图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4-5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所示的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字符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面板，如果打开的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字符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面板与图中显示不同，可以在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字符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面板菜单中选择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显示选项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命令，将其他选项都显示出来。</a:t>
            </a:r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543" y="1419622"/>
            <a:ext cx="1998332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39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9894" y="1275606"/>
            <a:ext cx="65684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4.1.3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绘制星形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利用星形工具可以绘制各种星形效果，使用方法和多边形工具相同，可以直接拖动即可绘制一个星形。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还可以使用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星形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 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对话框精确绘制星形。</a:t>
            </a: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643758"/>
            <a:ext cx="2073275" cy="215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25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9894" y="1275606"/>
            <a:ext cx="65684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4.1.4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锚点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锚点也叫节点，是控制路径外观的重要组成部分，通过移动锚点，可以修改路径的形状。使用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直接选择工具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】 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选择路径时，将显示该路径的所有锚点。在</a:t>
            </a:r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中，根据锚点的属性不同，可以将锚点分为两种，分别为角点和平滑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591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en-US" altLang="zh-CN" sz="2400" b="1" dirty="0" smtClean="0">
                <a:solidFill>
                  <a:srgbClr val="00B050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00B050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9894" y="1343546"/>
            <a:ext cx="65684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4.1.5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直接选择工具</a:t>
            </a:r>
          </a:p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直接选择工具与选择工具在用法上基本相同，但是直接选择工具主要用来选择和调整图形对象的锚点、曲线控制柄和路径线段。利用直接选择工具单击可以选择图形对象上的一个锚点或多个锚点，也可以直接选择一个图形对象上的所有锚点。具体操作方法如下。</a:t>
            </a: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选择一个或多个锚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点。</a:t>
            </a:r>
            <a:endParaRPr lang="en-US" altLang="zh-CN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dirty="0"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选择整个图形的锚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890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RESOURCE_PATHS_HASH_PRESENTER" val="52cbd9a86846cf84597cb89449c7dbf386210ce"/>
</p:tagLst>
</file>

<file path=ppt/theme/theme1.xml><?xml version="1.0" encoding="utf-8"?>
<a:theme xmlns:a="http://schemas.openxmlformats.org/drawingml/2006/main" name="第一PPT，www.1ppt.com">
  <a:themeElements>
    <a:clrScheme name="自定义 265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26AADB"/>
      </a:accent1>
      <a:accent2>
        <a:srgbClr val="26AADB"/>
      </a:accent2>
      <a:accent3>
        <a:srgbClr val="26AADB"/>
      </a:accent3>
      <a:accent4>
        <a:srgbClr val="26AAD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8490</TotalTime>
  <Words>729</Words>
  <Application>Microsoft Office PowerPoint</Application>
  <PresentationFormat>全屏显示(16:9)</PresentationFormat>
  <Paragraphs>60</Paragraphs>
  <Slides>16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第一PPT</cp:keywords>
  <cp:lastModifiedBy>VIPUSER</cp:lastModifiedBy>
  <cp:revision>1014</cp:revision>
  <dcterms:created xsi:type="dcterms:W3CDTF">2015-04-24T01:01:13Z</dcterms:created>
  <dcterms:modified xsi:type="dcterms:W3CDTF">2018-07-24T00:14:38Z</dcterms:modified>
  <cp:category>第一PPT</cp:category>
</cp:coreProperties>
</file>