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2">
  <p:sldMasterIdLst>
    <p:sldMasterId id="2147483648" r:id="rId1"/>
  </p:sldMasterIdLst>
  <p:notesMasterIdLst>
    <p:notesMasterId r:id="rId16"/>
  </p:notesMasterIdLst>
  <p:sldIdLst>
    <p:sldId id="435" r:id="rId2"/>
    <p:sldId id="403" r:id="rId3"/>
    <p:sldId id="393" r:id="rId4"/>
    <p:sldId id="451" r:id="rId5"/>
    <p:sldId id="452" r:id="rId6"/>
    <p:sldId id="453" r:id="rId7"/>
    <p:sldId id="454" r:id="rId8"/>
    <p:sldId id="455" r:id="rId9"/>
    <p:sldId id="456" r:id="rId10"/>
    <p:sldId id="457" r:id="rId11"/>
    <p:sldId id="458" r:id="rId12"/>
    <p:sldId id="459" r:id="rId13"/>
    <p:sldId id="460" r:id="rId14"/>
    <p:sldId id="431" r:id="rId15"/>
  </p:sldIdLst>
  <p:sldSz cx="9144000" cy="5143500" type="screen16x9"/>
  <p:notesSz cx="6858000" cy="9144000"/>
  <p:custDataLst>
    <p:tags r:id="rId17"/>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4917"/>
    <a:srgbClr val="080808"/>
    <a:srgbClr val="333333"/>
    <a:srgbClr val="1C1C1C"/>
    <a:srgbClr val="000000"/>
    <a:srgbClr val="5F5F5F"/>
    <a:srgbClr val="FCFCFC"/>
    <a:srgbClr val="CCD0D1"/>
    <a:srgbClr val="EED56C"/>
    <a:srgbClr val="D43E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47" autoAdjust="0"/>
    <p:restoredTop sz="94615" autoAdjust="0"/>
  </p:normalViewPr>
  <p:slideViewPr>
    <p:cSldViewPr>
      <p:cViewPr varScale="1">
        <p:scale>
          <a:sx n="77" d="100"/>
          <a:sy n="77" d="100"/>
        </p:scale>
        <p:origin x="-1092" y="-96"/>
      </p:cViewPr>
      <p:guideLst>
        <p:guide orient="horz" pos="162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2018-7-14</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1</a:t>
            </a:fld>
            <a:endParaRPr lang="zh-CN" altLang="en-US"/>
          </a:p>
        </p:txBody>
      </p:sp>
    </p:spTree>
    <p:extLst>
      <p:ext uri="{BB962C8B-B14F-4D97-AF65-F5344CB8AC3E}">
        <p14:creationId xmlns:p14="http://schemas.microsoft.com/office/powerpoint/2010/main" val="1840315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434593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011630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14</a:t>
            </a:fld>
            <a:endParaRPr lang="zh-CN" altLang="en-US" dirty="0">
              <a:solidFill>
                <a:prstClr val="black"/>
              </a:solidFill>
            </a:endParaRPr>
          </a:p>
        </p:txBody>
      </p:sp>
    </p:spTree>
    <p:extLst>
      <p:ext uri="{BB962C8B-B14F-4D97-AF65-F5344CB8AC3E}">
        <p14:creationId xmlns:p14="http://schemas.microsoft.com/office/powerpoint/2010/main" val="3885063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pPr/>
              <a:t>2018-7-14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pPr/>
              <a:t>‹#›</a:t>
            </a:fld>
            <a:endParaRPr lang="zh-CN" altLang="en-US"/>
          </a:p>
        </p:txBody>
      </p:sp>
    </p:spTree>
    <p:extLst>
      <p:ext uri="{BB962C8B-B14F-4D97-AF65-F5344CB8AC3E}">
        <p14:creationId xmlns:p14="http://schemas.microsoft.com/office/powerpoint/2010/main" val="409613772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6444208" y="4803998"/>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pic>
        <p:nvPicPr>
          <p:cNvPr id="2" name="图片 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36512"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t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t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tiff"/><Relationship Id="rId13" Type="http://schemas.openxmlformats.org/officeDocument/2006/relationships/image" Target="../media/image12.tiff"/><Relationship Id="rId3" Type="http://schemas.openxmlformats.org/officeDocument/2006/relationships/image" Target="../media/image2.tiff"/><Relationship Id="rId7" Type="http://schemas.openxmlformats.org/officeDocument/2006/relationships/image" Target="../media/image6.tiff"/><Relationship Id="rId12" Type="http://schemas.openxmlformats.org/officeDocument/2006/relationships/image" Target="../media/image11.ti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10.tiff"/><Relationship Id="rId5" Type="http://schemas.openxmlformats.org/officeDocument/2006/relationships/image" Target="../media/image4.tiff"/><Relationship Id="rId15" Type="http://schemas.openxmlformats.org/officeDocument/2006/relationships/image" Target="../media/image14.tiff"/><Relationship Id="rId10" Type="http://schemas.openxmlformats.org/officeDocument/2006/relationships/image" Target="../media/image9.tiff"/><Relationship Id="rId4" Type="http://schemas.openxmlformats.org/officeDocument/2006/relationships/image" Target="../media/image3.tiff"/><Relationship Id="rId9" Type="http://schemas.openxmlformats.org/officeDocument/2006/relationships/image" Target="../media/image8.tiff"/><Relationship Id="rId14" Type="http://schemas.openxmlformats.org/officeDocument/2006/relationships/image" Target="../media/image13.tiff"/></Relationships>
</file>

<file path=ppt/slides/_rels/slide3.xml.rels><?xml version="1.0" encoding="UTF-8" standalone="yes"?>
<Relationships xmlns="http://schemas.openxmlformats.org/package/2006/relationships"><Relationship Id="rId3" Type="http://schemas.openxmlformats.org/officeDocument/2006/relationships/image" Target="../media/image15.ti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矩形 261"/>
          <p:cNvSpPr/>
          <p:nvPr/>
        </p:nvSpPr>
        <p:spPr>
          <a:xfrm>
            <a:off x="596" y="1734741"/>
            <a:ext cx="9142810" cy="1041797"/>
          </a:xfrm>
          <a:prstGeom prst="rect">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732" eaLnBrk="1" fontAlgn="auto" hangingPunct="1">
              <a:spcBef>
                <a:spcPts val="0"/>
              </a:spcBef>
              <a:spcAft>
                <a:spcPts val="0"/>
              </a:spcAft>
              <a:defRPr/>
            </a:pPr>
            <a:endParaRPr lang="zh-CN" altLang="en-US" sz="1069"/>
          </a:p>
        </p:txBody>
      </p:sp>
      <p:cxnSp>
        <p:nvCxnSpPr>
          <p:cNvPr id="264" name="直接连接符 263"/>
          <p:cNvCxnSpPr/>
          <p:nvPr/>
        </p:nvCxnSpPr>
        <p:spPr>
          <a:xfrm>
            <a:off x="2236589" y="3655219"/>
            <a:ext cx="4895850" cy="0"/>
          </a:xfrm>
          <a:prstGeom prst="line">
            <a:avLst/>
          </a:prstGeom>
          <a:ln w="19050">
            <a:solidFill>
              <a:srgbClr val="26AADC"/>
            </a:solidFill>
          </a:ln>
        </p:spPr>
        <p:style>
          <a:lnRef idx="1">
            <a:schemeClr val="accent1"/>
          </a:lnRef>
          <a:fillRef idx="0">
            <a:schemeClr val="accent1"/>
          </a:fillRef>
          <a:effectRef idx="0">
            <a:schemeClr val="accent1"/>
          </a:effectRef>
          <a:fontRef idx="minor">
            <a:schemeClr val="tx1"/>
          </a:fontRef>
        </p:style>
      </p:cxnSp>
      <p:sp>
        <p:nvSpPr>
          <p:cNvPr id="265" name="圆角矩形 264"/>
          <p:cNvSpPr/>
          <p:nvPr/>
        </p:nvSpPr>
        <p:spPr>
          <a:xfrm>
            <a:off x="3460552" y="3511154"/>
            <a:ext cx="2591991" cy="288131"/>
          </a:xfrm>
          <a:prstGeom prst="roundRect">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685732" eaLnBrk="1" fontAlgn="auto" hangingPunct="1">
              <a:spcBef>
                <a:spcPts val="0"/>
              </a:spcBef>
              <a:spcAft>
                <a:spcPts val="0"/>
              </a:spcAft>
              <a:defRPr/>
            </a:pPr>
            <a:r>
              <a:rPr lang="zh-CN" altLang="en-US" sz="1069" b="1" dirty="0" smtClean="0">
                <a:solidFill>
                  <a:schemeClr val="bg1"/>
                </a:solidFill>
                <a:latin typeface="微软雅黑" pitchFamily="34" charset="-122"/>
                <a:ea typeface="微软雅黑" pitchFamily="34" charset="-122"/>
              </a:rPr>
              <a:t>项目</a:t>
            </a:r>
            <a:r>
              <a:rPr lang="en-US" altLang="zh-CN" sz="1069" b="1" dirty="0" smtClean="0">
                <a:solidFill>
                  <a:schemeClr val="bg1"/>
                </a:solidFill>
                <a:latin typeface="微软雅黑" pitchFamily="34" charset="-122"/>
                <a:ea typeface="微软雅黑" pitchFamily="34" charset="-122"/>
              </a:rPr>
              <a:t>6  </a:t>
            </a:r>
            <a:r>
              <a:rPr lang="zh-CN" altLang="en-US" sz="1069" b="1" dirty="0" smtClean="0">
                <a:solidFill>
                  <a:schemeClr val="bg1"/>
                </a:solidFill>
                <a:latin typeface="微软雅黑" pitchFamily="34" charset="-122"/>
                <a:ea typeface="微软雅黑" pitchFamily="34" charset="-122"/>
              </a:rPr>
              <a:t>菜单设计</a:t>
            </a:r>
            <a:endParaRPr lang="zh-CN" altLang="en-US" sz="1069" b="1" dirty="0">
              <a:solidFill>
                <a:schemeClr val="bg1"/>
              </a:solidFill>
              <a:latin typeface="微软雅黑" pitchFamily="34" charset="-122"/>
              <a:ea typeface="微软雅黑" pitchFamily="34" charset="-122"/>
            </a:endParaRPr>
          </a:p>
        </p:txBody>
      </p:sp>
      <p:sp>
        <p:nvSpPr>
          <p:cNvPr id="2" name="矩形 1"/>
          <p:cNvSpPr/>
          <p:nvPr/>
        </p:nvSpPr>
        <p:spPr>
          <a:xfrm>
            <a:off x="1513870" y="1961327"/>
            <a:ext cx="6341288" cy="588623"/>
          </a:xfrm>
          <a:prstGeom prst="rect">
            <a:avLst/>
          </a:prstGeom>
        </p:spPr>
        <p:txBody>
          <a:bodyPr wrap="none">
            <a:spAutoFit/>
          </a:bodyPr>
          <a:lstStyle/>
          <a:p>
            <a:r>
              <a:rPr lang="en-US" altLang="zh-CN" sz="3225" b="1" dirty="0">
                <a:latin typeface="微软雅黑" panose="020B0503020204020204" pitchFamily="34" charset="-122"/>
                <a:ea typeface="微软雅黑" panose="020B0503020204020204" pitchFamily="34" charset="-122"/>
              </a:rPr>
              <a:t>Illustrator CC </a:t>
            </a:r>
            <a:r>
              <a:rPr lang="zh-CN" altLang="en-US" sz="3225" b="1" dirty="0">
                <a:latin typeface="微软雅黑" panose="020B0503020204020204" pitchFamily="34" charset="-122"/>
                <a:ea typeface="微软雅黑" panose="020B0503020204020204" pitchFamily="34" charset="-122"/>
              </a:rPr>
              <a:t>平面设计实例教程</a:t>
            </a:r>
          </a:p>
        </p:txBody>
      </p:sp>
    </p:spTree>
    <p:extLst>
      <p:ext uri="{BB962C8B-B14F-4D97-AF65-F5344CB8AC3E}">
        <p14:creationId xmlns:p14="http://schemas.microsoft.com/office/powerpoint/2010/main" val="61835639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barn(inVertical)">
                                      <p:cBhvr>
                                        <p:cTn id="7" dur="500"/>
                                        <p:tgtEl>
                                          <p:spTgt spid="26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64"/>
                                        </p:tgtEl>
                                        <p:attrNameLst>
                                          <p:attrName>style.visibility</p:attrName>
                                        </p:attrNameLst>
                                      </p:cBhvr>
                                      <p:to>
                                        <p:strVal val="visible"/>
                                      </p:to>
                                    </p:set>
                                    <p:animEffect transition="in" filter="barn(inVertical)">
                                      <p:cBhvr>
                                        <p:cTn id="11" dur="500"/>
                                        <p:tgtEl>
                                          <p:spTgt spid="264"/>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265"/>
                                        </p:tgtEl>
                                        <p:attrNameLst>
                                          <p:attrName>style.visibility</p:attrName>
                                        </p:attrNameLst>
                                      </p:cBhvr>
                                      <p:to>
                                        <p:strVal val="visible"/>
                                      </p:to>
                                    </p:set>
                                    <p:animEffect transition="in" filter="barn(outVertical)">
                                      <p:cBhvr>
                                        <p:cTn id="15" dur="500"/>
                                        <p:tgtEl>
                                          <p:spTgt spid="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 grpId="0" animBg="1"/>
      <p:bldP spid="26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582868" y="309885"/>
            <a:ext cx="1973617" cy="461665"/>
          </a:xfrm>
          <a:prstGeom prst="rect">
            <a:avLst/>
          </a:prstGeom>
          <a:noFill/>
        </p:spPr>
        <p:txBody>
          <a:bodyPr wrap="none" rtlCol="0">
            <a:spAutoFit/>
          </a:bodyPr>
          <a:lstStyle/>
          <a:p>
            <a:pPr marL="0" lvl="1" algn="ctr"/>
            <a:r>
              <a:rPr lang="en-US" altLang="zh-CN" sz="2400" b="1" dirty="0" smtClean="0">
                <a:solidFill>
                  <a:srgbClr val="00B0F0"/>
                </a:solidFill>
                <a:latin typeface="+mj-ea"/>
                <a:ea typeface="+mj-ea"/>
              </a:rPr>
              <a:t>6.1 </a:t>
            </a:r>
            <a:r>
              <a:rPr lang="zh-CN" altLang="en-US" sz="2400" b="1" dirty="0" smtClean="0">
                <a:solidFill>
                  <a:srgbClr val="00B0F0"/>
                </a:solidFill>
                <a:latin typeface="+mj-ea"/>
                <a:ea typeface="+mj-ea"/>
              </a:rPr>
              <a:t>知识准备</a:t>
            </a:r>
            <a:endParaRPr lang="en-US" altLang="zh-CN" sz="2400" b="1" dirty="0" smtClean="0">
              <a:solidFill>
                <a:srgbClr val="00B0F0"/>
              </a:solidFill>
              <a:latin typeface="+mj-ea"/>
              <a:ea typeface="+mj-ea"/>
            </a:endParaRPr>
          </a:p>
        </p:txBody>
      </p:sp>
      <p:sp>
        <p:nvSpPr>
          <p:cNvPr id="5" name="矩形 4"/>
          <p:cNvSpPr/>
          <p:nvPr/>
        </p:nvSpPr>
        <p:spPr>
          <a:xfrm>
            <a:off x="1376740" y="1131590"/>
            <a:ext cx="1467068" cy="400110"/>
          </a:xfrm>
          <a:prstGeom prst="rect">
            <a:avLst/>
          </a:prstGeom>
        </p:spPr>
        <p:txBody>
          <a:bodyPr wrap="none">
            <a:spAutoFit/>
          </a:bodyPr>
          <a:lstStyle/>
          <a:p>
            <a:r>
              <a:rPr lang="en-US" altLang="zh-CN" sz="2000" dirty="0">
                <a:latin typeface="幼圆" panose="02010509060101010101" pitchFamily="49" charset="-122"/>
                <a:ea typeface="幼圆" panose="02010509060101010101" pitchFamily="49" charset="-122"/>
              </a:rPr>
              <a:t>4.</a:t>
            </a:r>
            <a:r>
              <a:rPr lang="zh-CN" altLang="en-US" sz="2000" dirty="0">
                <a:latin typeface="幼圆" panose="02010509060101010101" pitchFamily="49" charset="-122"/>
                <a:ea typeface="幼圆" panose="02010509060101010101" pitchFamily="49" charset="-122"/>
              </a:rPr>
              <a:t>菜单欣赏</a:t>
            </a:r>
          </a:p>
        </p:txBody>
      </p:sp>
      <p:pic>
        <p:nvPicPr>
          <p:cNvPr id="6" name="图片 5"/>
          <p:cNvPicPr/>
          <p:nvPr/>
        </p:nvPicPr>
        <p:blipFill>
          <a:blip r:embed="rId2" cstate="print">
            <a:extLst>
              <a:ext uri="{28A0092B-C50C-407E-A947-70E740481C1C}">
                <a14:useLocalDpi xmlns:a14="http://schemas.microsoft.com/office/drawing/2010/main" val="0"/>
              </a:ext>
            </a:extLst>
          </a:blip>
          <a:stretch>
            <a:fillRect/>
          </a:stretch>
        </p:blipFill>
        <p:spPr>
          <a:xfrm>
            <a:off x="1404248" y="1698536"/>
            <a:ext cx="2788920" cy="2241366"/>
          </a:xfrm>
          <a:prstGeom prst="rect">
            <a:avLst/>
          </a:prstGeom>
        </p:spPr>
      </p:pic>
      <p:pic>
        <p:nvPicPr>
          <p:cNvPr id="7" name="图片 6"/>
          <p:cNvPicPr/>
          <p:nvPr/>
        </p:nvPicPr>
        <p:blipFill>
          <a:blip r:embed="rId3" cstate="print">
            <a:extLst>
              <a:ext uri="{28A0092B-C50C-407E-A947-70E740481C1C}">
                <a14:useLocalDpi xmlns:a14="http://schemas.microsoft.com/office/drawing/2010/main" val="0"/>
              </a:ext>
            </a:extLst>
          </a:blip>
          <a:stretch>
            <a:fillRect/>
          </a:stretch>
        </p:blipFill>
        <p:spPr>
          <a:xfrm>
            <a:off x="4897844" y="1707654"/>
            <a:ext cx="2410460" cy="2159635"/>
          </a:xfrm>
          <a:prstGeom prst="rect">
            <a:avLst/>
          </a:prstGeom>
        </p:spPr>
      </p:pic>
      <p:sp>
        <p:nvSpPr>
          <p:cNvPr id="8" name="矩形 7"/>
          <p:cNvSpPr/>
          <p:nvPr/>
        </p:nvSpPr>
        <p:spPr>
          <a:xfrm>
            <a:off x="2081796" y="4155926"/>
            <a:ext cx="1107996" cy="369332"/>
          </a:xfrm>
          <a:prstGeom prst="rect">
            <a:avLst/>
          </a:prstGeom>
        </p:spPr>
        <p:txBody>
          <a:bodyPr wrap="none">
            <a:spAutoFit/>
          </a:bodyPr>
          <a:lstStyle/>
          <a:p>
            <a:r>
              <a:rPr lang="zh-CN" altLang="en-US" dirty="0"/>
              <a:t>欧式菜单</a:t>
            </a:r>
          </a:p>
        </p:txBody>
      </p:sp>
      <p:sp>
        <p:nvSpPr>
          <p:cNvPr id="9" name="矩形 8"/>
          <p:cNvSpPr/>
          <p:nvPr/>
        </p:nvSpPr>
        <p:spPr>
          <a:xfrm>
            <a:off x="5594908" y="4155926"/>
            <a:ext cx="1107996" cy="369332"/>
          </a:xfrm>
          <a:prstGeom prst="rect">
            <a:avLst/>
          </a:prstGeom>
        </p:spPr>
        <p:txBody>
          <a:bodyPr wrap="none">
            <a:spAutoFit/>
          </a:bodyPr>
          <a:lstStyle/>
          <a:p>
            <a:r>
              <a:rPr lang="zh-CN" altLang="zh-CN" dirty="0"/>
              <a:t>西餐菜单</a:t>
            </a:r>
            <a:endParaRPr lang="zh-CN" altLang="en-US" dirty="0"/>
          </a:p>
        </p:txBody>
      </p:sp>
    </p:spTree>
    <p:extLst>
      <p:ext uri="{BB962C8B-B14F-4D97-AF65-F5344CB8AC3E}">
        <p14:creationId xmlns:p14="http://schemas.microsoft.com/office/powerpoint/2010/main" val="335808899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582868" y="309885"/>
            <a:ext cx="1973617" cy="461665"/>
          </a:xfrm>
          <a:prstGeom prst="rect">
            <a:avLst/>
          </a:prstGeom>
          <a:noFill/>
        </p:spPr>
        <p:txBody>
          <a:bodyPr wrap="none" rtlCol="0">
            <a:spAutoFit/>
          </a:bodyPr>
          <a:lstStyle/>
          <a:p>
            <a:pPr marL="0" lvl="1" algn="ctr"/>
            <a:r>
              <a:rPr lang="en-US" altLang="zh-CN" sz="2400" b="1" dirty="0" smtClean="0">
                <a:solidFill>
                  <a:srgbClr val="00B0F0"/>
                </a:solidFill>
                <a:latin typeface="+mj-ea"/>
                <a:ea typeface="+mj-ea"/>
              </a:rPr>
              <a:t>6.2 </a:t>
            </a:r>
            <a:r>
              <a:rPr lang="zh-CN" altLang="en-US" sz="2400" b="1" dirty="0" smtClean="0">
                <a:solidFill>
                  <a:srgbClr val="00B0F0"/>
                </a:solidFill>
                <a:latin typeface="+mj-ea"/>
                <a:ea typeface="+mj-ea"/>
              </a:rPr>
              <a:t>项目实战</a:t>
            </a:r>
            <a:endParaRPr lang="en-US" altLang="zh-CN" sz="2400" b="1" dirty="0" smtClean="0">
              <a:solidFill>
                <a:srgbClr val="00B0F0"/>
              </a:solidFill>
              <a:latin typeface="+mj-ea"/>
              <a:ea typeface="+mj-ea"/>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7237" y="1100937"/>
            <a:ext cx="5096341" cy="3600050"/>
          </a:xfrm>
          <a:prstGeom prst="rect">
            <a:avLst/>
          </a:prstGeom>
        </p:spPr>
      </p:pic>
    </p:spTree>
    <p:extLst>
      <p:ext uri="{BB962C8B-B14F-4D97-AF65-F5344CB8AC3E}">
        <p14:creationId xmlns:p14="http://schemas.microsoft.com/office/powerpoint/2010/main" val="422818106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582868" y="309885"/>
            <a:ext cx="1973617" cy="461665"/>
          </a:xfrm>
          <a:prstGeom prst="rect">
            <a:avLst/>
          </a:prstGeom>
          <a:noFill/>
        </p:spPr>
        <p:txBody>
          <a:bodyPr wrap="none" rtlCol="0">
            <a:spAutoFit/>
          </a:bodyPr>
          <a:lstStyle/>
          <a:p>
            <a:pPr marL="0" lvl="1" algn="ctr"/>
            <a:r>
              <a:rPr lang="en-US" altLang="zh-CN" sz="2400" b="1" dirty="0">
                <a:solidFill>
                  <a:srgbClr val="00B0F0"/>
                </a:solidFill>
                <a:latin typeface="+mj-ea"/>
                <a:ea typeface="+mj-ea"/>
              </a:rPr>
              <a:t>6.2 </a:t>
            </a:r>
            <a:r>
              <a:rPr lang="zh-CN" altLang="en-US" sz="2400" b="1" dirty="0">
                <a:solidFill>
                  <a:srgbClr val="00B0F0"/>
                </a:solidFill>
                <a:latin typeface="+mj-ea"/>
                <a:ea typeface="+mj-ea"/>
              </a:rPr>
              <a:t>项目实战</a:t>
            </a:r>
            <a:endParaRPr lang="en-US" altLang="zh-CN" sz="2400" b="1" dirty="0">
              <a:solidFill>
                <a:srgbClr val="00B0F0"/>
              </a:solidFill>
              <a:latin typeface="+mj-ea"/>
              <a:ea typeface="+mj-ea"/>
            </a:endParaRPr>
          </a:p>
        </p:txBody>
      </p:sp>
      <p:sp>
        <p:nvSpPr>
          <p:cNvPr id="5" name="矩形 4"/>
          <p:cNvSpPr/>
          <p:nvPr/>
        </p:nvSpPr>
        <p:spPr>
          <a:xfrm>
            <a:off x="1482460" y="1563638"/>
            <a:ext cx="6174432" cy="1631216"/>
          </a:xfrm>
          <a:prstGeom prst="rect">
            <a:avLst/>
          </a:prstGeom>
        </p:spPr>
        <p:txBody>
          <a:bodyPr wrap="square">
            <a:spAutoFit/>
          </a:bodyPr>
          <a:lstStyle/>
          <a:p>
            <a:r>
              <a:rPr lang="en-US" altLang="zh-CN" sz="2000" dirty="0">
                <a:latin typeface="幼圆" panose="02010509060101010101" pitchFamily="49" charset="-122"/>
                <a:ea typeface="幼圆" panose="02010509060101010101" pitchFamily="49" charset="-122"/>
              </a:rPr>
              <a:t>6.2.2</a:t>
            </a:r>
            <a:r>
              <a:rPr lang="zh-CN" altLang="en-US" sz="2000" dirty="0">
                <a:latin typeface="幼圆" panose="02010509060101010101" pitchFamily="49" charset="-122"/>
                <a:ea typeface="幼圆" panose="02010509060101010101" pitchFamily="49" charset="-122"/>
              </a:rPr>
              <a:t>项目小结</a:t>
            </a:r>
          </a:p>
          <a:p>
            <a:r>
              <a:rPr lang="zh-CN" altLang="en-US" sz="2000" dirty="0">
                <a:latin typeface="幼圆" panose="02010509060101010101" pitchFamily="49" charset="-122"/>
                <a:ea typeface="幼圆" panose="02010509060101010101" pitchFamily="49" charset="-122"/>
              </a:rPr>
              <a:t>一个设计精美的菜单封面是餐馆的门面，也是餐馆的重要标记，精美的菜单会给消费者留下深刻的印象。菜单的封面设计要突出本餐馆的经营风格，无论是图案、颜色都要把握好。</a:t>
            </a:r>
          </a:p>
        </p:txBody>
      </p:sp>
    </p:spTree>
    <p:extLst>
      <p:ext uri="{BB962C8B-B14F-4D97-AF65-F5344CB8AC3E}">
        <p14:creationId xmlns:p14="http://schemas.microsoft.com/office/powerpoint/2010/main" val="46614344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635495" y="309885"/>
            <a:ext cx="3868367" cy="461665"/>
          </a:xfrm>
          <a:prstGeom prst="rect">
            <a:avLst/>
          </a:prstGeom>
          <a:noFill/>
        </p:spPr>
        <p:txBody>
          <a:bodyPr wrap="none" rtlCol="0">
            <a:spAutoFit/>
          </a:bodyPr>
          <a:lstStyle/>
          <a:p>
            <a:pPr marL="0" lvl="1" algn="ctr"/>
            <a:r>
              <a:rPr lang="en-US" altLang="zh-CN" sz="2400" b="1" dirty="0" smtClean="0">
                <a:solidFill>
                  <a:srgbClr val="00B0F0"/>
                </a:solidFill>
                <a:latin typeface="+mj-ea"/>
                <a:ea typeface="+mj-ea"/>
              </a:rPr>
              <a:t>6.3 </a:t>
            </a:r>
            <a:r>
              <a:rPr lang="zh-CN" altLang="en-US" sz="2400" b="1" dirty="0" smtClean="0">
                <a:solidFill>
                  <a:srgbClr val="00B0F0"/>
                </a:solidFill>
                <a:latin typeface="+mj-ea"/>
                <a:ea typeface="+mj-ea"/>
              </a:rPr>
              <a:t>拓展设计</a:t>
            </a:r>
            <a:r>
              <a:rPr lang="en-US" altLang="zh-CN" sz="2400" b="1" dirty="0" smtClean="0">
                <a:solidFill>
                  <a:srgbClr val="00B0F0"/>
                </a:solidFill>
                <a:latin typeface="+mj-ea"/>
                <a:ea typeface="+mj-ea"/>
              </a:rPr>
              <a:t>——</a:t>
            </a:r>
            <a:r>
              <a:rPr lang="zh-CN" altLang="en-US" sz="2400" b="1" dirty="0" smtClean="0">
                <a:solidFill>
                  <a:srgbClr val="00B0F0"/>
                </a:solidFill>
                <a:latin typeface="+mj-ea"/>
                <a:ea typeface="+mj-ea"/>
              </a:rPr>
              <a:t>菜单内页</a:t>
            </a:r>
            <a:endParaRPr lang="en-US" altLang="zh-CN" sz="2400" b="1" dirty="0" smtClean="0">
              <a:solidFill>
                <a:srgbClr val="00B0F0"/>
              </a:solidFill>
              <a:latin typeface="+mj-ea"/>
              <a:ea typeface="+mj-ea"/>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6618" y="1131590"/>
            <a:ext cx="5070764" cy="3612839"/>
          </a:xfrm>
          <a:prstGeom prst="rect">
            <a:avLst/>
          </a:prstGeom>
        </p:spPr>
      </p:pic>
    </p:spTree>
    <p:extLst>
      <p:ext uri="{BB962C8B-B14F-4D97-AF65-F5344CB8AC3E}">
        <p14:creationId xmlns:p14="http://schemas.microsoft.com/office/powerpoint/2010/main" val="261513702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0" name="矩形 19"/>
          <p:cNvSpPr/>
          <p:nvPr/>
        </p:nvSpPr>
        <p:spPr>
          <a:xfrm>
            <a:off x="596" y="1734741"/>
            <a:ext cx="9142810" cy="1041797"/>
          </a:xfrm>
          <a:prstGeom prst="rect">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defTabSz="685732" eaLnBrk="1" fontAlgn="auto" hangingPunct="1">
              <a:spcBef>
                <a:spcPts val="0"/>
              </a:spcBef>
              <a:spcAft>
                <a:spcPts val="0"/>
              </a:spcAft>
              <a:defRPr/>
            </a:pPr>
            <a:endParaRPr lang="zh-CN" altLang="en-US" sz="1069"/>
          </a:p>
        </p:txBody>
      </p:sp>
      <p:sp>
        <p:nvSpPr>
          <p:cNvPr id="21" name="TextBox 59"/>
          <p:cNvSpPr txBox="1">
            <a:spLocks noChangeArrowheads="1"/>
          </p:cNvSpPr>
          <p:nvPr/>
        </p:nvSpPr>
        <p:spPr bwMode="auto">
          <a:xfrm>
            <a:off x="3813159" y="2847225"/>
            <a:ext cx="1838961" cy="58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3225" b="1" dirty="0" smtClean="0">
                <a:latin typeface="微软雅黑" panose="020B0503020204020204" pitchFamily="34" charset="-122"/>
                <a:ea typeface="微软雅黑" panose="020B0503020204020204" pitchFamily="34" charset="-122"/>
              </a:rPr>
              <a:t>谢谢观看</a:t>
            </a:r>
            <a:endParaRPr lang="zh-CN" altLang="en-US" sz="3225" b="1" dirty="0">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2236589" y="3655219"/>
            <a:ext cx="4895850" cy="0"/>
          </a:xfrm>
          <a:prstGeom prst="line">
            <a:avLst/>
          </a:prstGeom>
          <a:ln w="19050">
            <a:solidFill>
              <a:srgbClr val="26AADC"/>
            </a:solidFill>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3460552" y="3511154"/>
            <a:ext cx="2591991" cy="288131"/>
          </a:xfrm>
          <a:prstGeom prst="roundRect">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685732" eaLnBrk="1" fontAlgn="auto" hangingPunct="1">
              <a:spcBef>
                <a:spcPts val="0"/>
              </a:spcBef>
              <a:spcAft>
                <a:spcPts val="0"/>
              </a:spcAft>
              <a:defRPr/>
            </a:pPr>
            <a:r>
              <a:rPr lang="zh-CN" altLang="en-US" sz="1069" b="1" dirty="0" smtClean="0">
                <a:solidFill>
                  <a:schemeClr val="bg1"/>
                </a:solidFill>
                <a:latin typeface="微软雅黑" pitchFamily="34" charset="-122"/>
                <a:ea typeface="微软雅黑" pitchFamily="34" charset="-122"/>
              </a:rPr>
              <a:t>项目</a:t>
            </a:r>
            <a:r>
              <a:rPr lang="en-US" altLang="zh-CN" sz="1069" b="1" dirty="0" smtClean="0">
                <a:solidFill>
                  <a:schemeClr val="bg1"/>
                </a:solidFill>
                <a:latin typeface="微软雅黑" pitchFamily="34" charset="-122"/>
                <a:ea typeface="微软雅黑" pitchFamily="34" charset="-122"/>
              </a:rPr>
              <a:t>6 </a:t>
            </a:r>
            <a:r>
              <a:rPr lang="zh-CN" altLang="en-US" sz="1069" b="1" dirty="0" smtClean="0">
                <a:solidFill>
                  <a:schemeClr val="bg1"/>
                </a:solidFill>
                <a:latin typeface="微软雅黑" pitchFamily="34" charset="-122"/>
                <a:ea typeface="微软雅黑" pitchFamily="34" charset="-122"/>
              </a:rPr>
              <a:t>菜单设计</a:t>
            </a:r>
            <a:endParaRPr lang="zh-CN" altLang="en-US" sz="1069"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5116053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arn(inVertical)">
                                      <p:cBhvr>
                                        <p:cTn id="11" dur="500"/>
                                        <p:tgtEl>
                                          <p:spTgt spid="22"/>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outVertical)">
                                      <p:cBhvr>
                                        <p:cTn id="15" dur="500"/>
                                        <p:tgtEl>
                                          <p:spTgt spid="23"/>
                                        </p:tgtEl>
                                      </p:cBhvr>
                                    </p:animEffect>
                                  </p:childTnLst>
                                </p:cTn>
                              </p:par>
                            </p:childTnLst>
                          </p:cTn>
                        </p:par>
                        <p:par>
                          <p:cTn id="16" fill="hold">
                            <p:stCondLst>
                              <p:cond delay="1500"/>
                            </p:stCondLst>
                            <p:childTnLst>
                              <p:par>
                                <p:cTn id="17" presetID="12" presetClass="entr" presetSubtype="4" fill="hold" grpId="0" nodeType="afterEffect">
                                  <p:stCondLst>
                                    <p:cond delay="0"/>
                                  </p:stCondLst>
                                  <p:iterate type="lt">
                                    <p:tmPct val="10000"/>
                                  </p:iterate>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p:tgtEl>
                                          <p:spTgt spid="21"/>
                                        </p:tgtEl>
                                        <p:attrNameLst>
                                          <p:attrName>ppt_y</p:attrName>
                                        </p:attrNameLst>
                                      </p:cBhvr>
                                      <p:tavLst>
                                        <p:tav tm="0">
                                          <p:val>
                                            <p:strVal val="#ppt_y+#ppt_h*1.125000"/>
                                          </p:val>
                                        </p:tav>
                                        <p:tav tm="100000">
                                          <p:val>
                                            <p:strVal val="#ppt_y"/>
                                          </p:val>
                                        </p:tav>
                                      </p:tavLst>
                                    </p:anim>
                                    <p:animEffect transition="in" filter="wipe(up)">
                                      <p:cBhvr>
                                        <p:cTn id="20"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3227" y="487274"/>
            <a:ext cx="1268728" cy="1467744"/>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06329" y="3582300"/>
            <a:ext cx="1619627" cy="937256"/>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7324" y="3589018"/>
            <a:ext cx="1708211" cy="941670"/>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06749" y="3567861"/>
            <a:ext cx="1554911" cy="941670"/>
          </a:xfrm>
          <a:prstGeom prst="rect">
            <a:avLst/>
          </a:prstGeom>
        </p:spPr>
      </p:pic>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31955" y="483518"/>
            <a:ext cx="2191720" cy="1548230"/>
          </a:xfrm>
          <a:prstGeom prst="rect">
            <a:avLst/>
          </a:prstGeom>
        </p:spPr>
      </p:pic>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22569" y="1999277"/>
            <a:ext cx="1124152" cy="1568584"/>
          </a:xfrm>
          <a:prstGeom prst="rect">
            <a:avLst/>
          </a:prstGeom>
        </p:spPr>
      </p:pic>
      <p:pic>
        <p:nvPicPr>
          <p:cNvPr id="21" name="图片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59475" y="1999277"/>
            <a:ext cx="1139865" cy="1584175"/>
          </a:xfrm>
          <a:prstGeom prst="rect">
            <a:avLst/>
          </a:prstGeom>
        </p:spPr>
      </p:pic>
      <p:pic>
        <p:nvPicPr>
          <p:cNvPr id="22" name="图片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27784" y="1997742"/>
            <a:ext cx="1194785" cy="1587246"/>
          </a:xfrm>
          <a:prstGeom prst="rect">
            <a:avLst/>
          </a:prstGeom>
        </p:spPr>
      </p:pic>
      <p:pic>
        <p:nvPicPr>
          <p:cNvPr id="23" name="图片 2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935235" y="1999277"/>
            <a:ext cx="1124241" cy="1568583"/>
          </a:xfrm>
          <a:prstGeom prst="rect">
            <a:avLst/>
          </a:prstGeom>
        </p:spPr>
      </p:pic>
      <p:pic>
        <p:nvPicPr>
          <p:cNvPr id="24" name="图片 2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627784" y="487274"/>
            <a:ext cx="1123876" cy="1512002"/>
          </a:xfrm>
          <a:prstGeom prst="rect">
            <a:avLst/>
          </a:prstGeom>
        </p:spPr>
      </p:pic>
      <p:pic>
        <p:nvPicPr>
          <p:cNvPr id="25" name="图片 2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717444" y="483518"/>
            <a:ext cx="1145783" cy="1480069"/>
          </a:xfrm>
          <a:prstGeom prst="rect">
            <a:avLst/>
          </a:prstGeom>
        </p:spPr>
      </p:pic>
      <p:pic>
        <p:nvPicPr>
          <p:cNvPr id="26" name="图片 2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199340" y="2026121"/>
            <a:ext cx="1124335" cy="1557331"/>
          </a:xfrm>
          <a:prstGeom prst="rect">
            <a:avLst/>
          </a:prstGeom>
        </p:spPr>
      </p:pic>
      <p:pic>
        <p:nvPicPr>
          <p:cNvPr id="27" name="图片 2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644232" y="3584988"/>
            <a:ext cx="1169556" cy="916370"/>
          </a:xfrm>
          <a:prstGeom prst="rect">
            <a:avLst/>
          </a:prstGeom>
        </p:spPr>
      </p:pic>
      <p:sp>
        <p:nvSpPr>
          <p:cNvPr id="36" name="TextBox 35"/>
          <p:cNvSpPr txBox="1"/>
          <p:nvPr/>
        </p:nvSpPr>
        <p:spPr>
          <a:xfrm>
            <a:off x="1259632" y="1169913"/>
            <a:ext cx="553998" cy="2769989"/>
          </a:xfrm>
          <a:prstGeom prst="rect">
            <a:avLst/>
          </a:prstGeom>
          <a:noFill/>
        </p:spPr>
        <p:txBody>
          <a:bodyPr vert="eaVert" wrap="none" lIns="0" tIns="0" rIns="0" bIns="0" rtlCol="0">
            <a:spAutoFit/>
          </a:bodyPr>
          <a:lstStyle/>
          <a:p>
            <a:r>
              <a:rPr lang="zh-CN" altLang="en-US" sz="3600" b="1" dirty="0">
                <a:solidFill>
                  <a:srgbClr val="00B0F0"/>
                </a:solidFill>
                <a:latin typeface="微软雅黑" pitchFamily="34" charset="-122"/>
                <a:ea typeface="微软雅黑" pitchFamily="34" charset="-122"/>
              </a:rPr>
              <a:t>本</a:t>
            </a:r>
            <a:r>
              <a:rPr lang="zh-CN" altLang="en-US" sz="3600" b="1" dirty="0" smtClean="0">
                <a:solidFill>
                  <a:srgbClr val="00B0F0"/>
                </a:solidFill>
                <a:latin typeface="微软雅黑" pitchFamily="34" charset="-122"/>
                <a:ea typeface="微软雅黑" pitchFamily="34" charset="-122"/>
              </a:rPr>
              <a:t>书部分实例</a:t>
            </a:r>
            <a:endParaRPr lang="zh-CN" altLang="en-US" sz="3600" b="1" dirty="0" smtClean="0">
              <a:solidFill>
                <a:srgbClr val="00B0F0"/>
              </a:solidFill>
              <a:latin typeface="微软雅黑" pitchFamily="34" charset="-122"/>
              <a:ea typeface="微软雅黑" pitchFamily="34" charset="-122"/>
            </a:endParaRPr>
          </a:p>
        </p:txBody>
      </p:sp>
      <p:cxnSp>
        <p:nvCxnSpPr>
          <p:cNvPr id="37" name="直接连接符 36"/>
          <p:cNvCxnSpPr/>
          <p:nvPr/>
        </p:nvCxnSpPr>
        <p:spPr>
          <a:xfrm flipV="1">
            <a:off x="2123728"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569792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644008" y="1102554"/>
            <a:ext cx="2031325" cy="646331"/>
          </a:xfrm>
          <a:prstGeom prst="rect">
            <a:avLst/>
          </a:prstGeom>
          <a:noFill/>
        </p:spPr>
        <p:txBody>
          <a:bodyPr wrap="none" rtlCol="0">
            <a:spAutoFit/>
          </a:bodyPr>
          <a:lstStyle/>
          <a:p>
            <a:pPr marL="0" lvl="1" algn="ctr"/>
            <a:r>
              <a:rPr lang="zh-CN" altLang="en-US" sz="3600" b="1" dirty="0" smtClean="0">
                <a:solidFill>
                  <a:srgbClr val="00B0F0"/>
                </a:solidFill>
                <a:latin typeface="+mj-ea"/>
                <a:ea typeface="+mj-ea"/>
              </a:rPr>
              <a:t>项目简介</a:t>
            </a:r>
            <a:endParaRPr lang="en-US" altLang="zh-CN" sz="3600" b="1" dirty="0" smtClean="0">
              <a:solidFill>
                <a:srgbClr val="00B0F0"/>
              </a:solidFill>
              <a:latin typeface="+mj-ea"/>
              <a:ea typeface="+mj-ea"/>
            </a:endParaRPr>
          </a:p>
        </p:txBody>
      </p:sp>
      <p:cxnSp>
        <p:nvCxnSpPr>
          <p:cNvPr id="13" name="直接连接符 12"/>
          <p:cNvCxnSpPr/>
          <p:nvPr/>
        </p:nvCxnSpPr>
        <p:spPr>
          <a:xfrm flipV="1">
            <a:off x="4427984"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731117" y="1785466"/>
            <a:ext cx="3744416" cy="1846659"/>
          </a:xfrm>
          <a:prstGeom prst="rect">
            <a:avLst/>
          </a:prstGeom>
          <a:noFill/>
        </p:spPr>
        <p:txBody>
          <a:bodyPr wrap="square" lIns="0" tIns="0" rIns="0" bIns="0" rtlCol="0">
            <a:spAutoFit/>
          </a:bodyPr>
          <a:lstStyle/>
          <a:p>
            <a:r>
              <a:rPr lang="zh-CN" altLang="en-US" sz="2000" dirty="0" smtClean="0">
                <a:latin typeface="幼圆" panose="02010509060101010101" pitchFamily="49" charset="-122"/>
                <a:ea typeface="幼圆" panose="02010509060101010101" pitchFamily="49" charset="-122"/>
              </a:rPr>
              <a:t>菜单</a:t>
            </a:r>
            <a:r>
              <a:rPr lang="zh-CN" altLang="en-US" sz="2000" dirty="0">
                <a:latin typeface="幼圆" panose="02010509060101010101" pitchFamily="49" charset="-122"/>
                <a:ea typeface="幼圆" panose="02010509060101010101" pitchFamily="49" charset="-122"/>
              </a:rPr>
              <a:t>是指餐厅中一切与该餐饮企业产品、价格及服务有关的信息资料，它不仅包含各种文字图片资料、声像资料以及模型与实物资料，甚至还包括顾客点菜后服务员所写的点菜单</a:t>
            </a:r>
            <a:r>
              <a:rPr lang="zh-CN" altLang="en-US" sz="2000" dirty="0" smtClean="0">
                <a:latin typeface="幼圆" panose="02010509060101010101" pitchFamily="49" charset="-122"/>
                <a:ea typeface="幼圆" panose="02010509060101010101" pitchFamily="49" charset="-122"/>
              </a:rPr>
              <a:t>。</a:t>
            </a:r>
            <a:endParaRPr lang="zh-CN" altLang="en-US" sz="2000" dirty="0" smtClean="0">
              <a:solidFill>
                <a:srgbClr val="080808"/>
              </a:solidFill>
              <a:latin typeface="幼圆" panose="02010509060101010101" pitchFamily="49" charset="-122"/>
              <a:ea typeface="幼圆" panose="02010509060101010101" pitchFamily="49"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541" y="1131590"/>
            <a:ext cx="3771411" cy="2664121"/>
          </a:xfrm>
          <a:prstGeom prst="rect">
            <a:avLst/>
          </a:prstGeom>
        </p:spPr>
      </p:pic>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anim calcmode="lin" valueType="num">
                                      <p:cBhvr>
                                        <p:cTn id="17" dur="500" fill="hold"/>
                                        <p:tgtEl>
                                          <p:spTgt spid="15"/>
                                        </p:tgtEl>
                                        <p:attrNameLst>
                                          <p:attrName>ppt_x</p:attrName>
                                        </p:attrNameLst>
                                      </p:cBhvr>
                                      <p:tavLst>
                                        <p:tav tm="0">
                                          <p:val>
                                            <p:strVal val="#ppt_x"/>
                                          </p:val>
                                        </p:tav>
                                        <p:tav tm="100000">
                                          <p:val>
                                            <p:strVal val="#ppt_x"/>
                                          </p:val>
                                        </p:tav>
                                      </p:tavLst>
                                    </p:anim>
                                    <p:anim calcmode="lin" valueType="num">
                                      <p:cBhvr>
                                        <p:cTn id="18"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3400127" y="309885"/>
            <a:ext cx="2339103" cy="461665"/>
          </a:xfrm>
          <a:prstGeom prst="rect">
            <a:avLst/>
          </a:prstGeom>
          <a:noFill/>
        </p:spPr>
        <p:txBody>
          <a:bodyPr wrap="none" rtlCol="0">
            <a:spAutoFit/>
          </a:bodyPr>
          <a:lstStyle/>
          <a:p>
            <a:pPr marL="0" lvl="1" algn="ctr"/>
            <a:r>
              <a:rPr lang="zh-CN" altLang="en-US" sz="2400" b="1" dirty="0" smtClean="0">
                <a:solidFill>
                  <a:srgbClr val="00B0F0"/>
                </a:solidFill>
                <a:latin typeface="+mj-ea"/>
                <a:ea typeface="+mj-ea"/>
              </a:rPr>
              <a:t>本项目学习目标</a:t>
            </a:r>
            <a:endParaRPr lang="en-US" altLang="zh-CN" sz="2400" b="1" dirty="0" smtClean="0">
              <a:solidFill>
                <a:srgbClr val="00B0F0"/>
              </a:solidFill>
              <a:latin typeface="+mj-ea"/>
              <a:ea typeface="+mj-ea"/>
            </a:endParaRPr>
          </a:p>
        </p:txBody>
      </p:sp>
      <p:sp>
        <p:nvSpPr>
          <p:cNvPr id="3" name="矩形 2"/>
          <p:cNvSpPr/>
          <p:nvPr/>
        </p:nvSpPr>
        <p:spPr>
          <a:xfrm>
            <a:off x="4932040" y="1896383"/>
            <a:ext cx="3461467" cy="1323439"/>
          </a:xfrm>
          <a:prstGeom prst="rect">
            <a:avLst/>
          </a:prstGeom>
        </p:spPr>
        <p:txBody>
          <a:bodyPr wrap="square">
            <a:spAutoFit/>
          </a:bodyPr>
          <a:lstStyle/>
          <a:p>
            <a:pPr lvl="0"/>
            <a:r>
              <a:rPr lang="zh-CN" altLang="zh-CN" sz="2000" dirty="0" smtClean="0">
                <a:latin typeface="幼圆" panose="02010509060101010101" pitchFamily="49" charset="-122"/>
                <a:ea typeface="幼圆" panose="02010509060101010101" pitchFamily="49" charset="-122"/>
              </a:rPr>
              <a:t>掌握</a:t>
            </a:r>
            <a:r>
              <a:rPr lang="zh-CN" altLang="zh-CN" sz="2000" dirty="0">
                <a:latin typeface="幼圆" panose="02010509060101010101" pitchFamily="49" charset="-122"/>
                <a:ea typeface="幼圆" panose="02010509060101010101" pitchFamily="49" charset="-122"/>
              </a:rPr>
              <a:t>渐变填充的使用</a:t>
            </a:r>
            <a:r>
              <a:rPr lang="zh-CN" altLang="zh-CN" sz="2000" dirty="0" smtClean="0">
                <a:latin typeface="幼圆" panose="02010509060101010101" pitchFamily="49" charset="-122"/>
                <a:ea typeface="幼圆" panose="02010509060101010101" pitchFamily="49" charset="-122"/>
              </a:rPr>
              <a:t>方法</a:t>
            </a:r>
            <a:endParaRPr lang="en-US" altLang="zh-CN" sz="2000" dirty="0">
              <a:latin typeface="幼圆" panose="02010509060101010101" pitchFamily="49" charset="-122"/>
              <a:ea typeface="幼圆" panose="02010509060101010101" pitchFamily="49" charset="-122"/>
            </a:endParaRPr>
          </a:p>
          <a:p>
            <a:pPr lvl="0"/>
            <a:r>
              <a:rPr lang="zh-CN" altLang="zh-CN" sz="2000" dirty="0" smtClean="0">
                <a:latin typeface="幼圆" panose="02010509060101010101" pitchFamily="49" charset="-122"/>
                <a:ea typeface="幼圆" panose="02010509060101010101" pitchFamily="49" charset="-122"/>
              </a:rPr>
              <a:t>学会</a:t>
            </a:r>
            <a:r>
              <a:rPr lang="zh-CN" altLang="zh-CN" sz="2000" dirty="0">
                <a:latin typeface="幼圆" panose="02010509060101010101" pitchFamily="49" charset="-122"/>
                <a:ea typeface="幼圆" panose="02010509060101010101" pitchFamily="49" charset="-122"/>
              </a:rPr>
              <a:t>镜像对象的使用</a:t>
            </a:r>
            <a:r>
              <a:rPr lang="en-US" altLang="zh-CN" sz="2000" dirty="0">
                <a:latin typeface="幼圆" panose="02010509060101010101" pitchFamily="49" charset="-122"/>
                <a:ea typeface="幼圆" panose="02010509060101010101" pitchFamily="49" charset="-122"/>
              </a:rPr>
              <a:t>	</a:t>
            </a:r>
            <a:endParaRPr lang="zh-CN" altLang="zh-CN" sz="2000" dirty="0">
              <a:latin typeface="幼圆" panose="02010509060101010101" pitchFamily="49" charset="-122"/>
              <a:ea typeface="幼圆" panose="02010509060101010101" pitchFamily="49" charset="-122"/>
            </a:endParaRPr>
          </a:p>
          <a:p>
            <a:pPr lvl="0"/>
            <a:r>
              <a:rPr lang="zh-CN" altLang="zh-CN" sz="2000" dirty="0">
                <a:latin typeface="幼圆" panose="02010509060101010101" pitchFamily="49" charset="-122"/>
                <a:ea typeface="幼圆" panose="02010509060101010101" pitchFamily="49" charset="-122"/>
              </a:rPr>
              <a:t>掌握建立剪切蒙版的</a:t>
            </a:r>
            <a:r>
              <a:rPr lang="zh-CN" altLang="zh-CN" sz="2000" dirty="0" smtClean="0">
                <a:latin typeface="幼圆" panose="02010509060101010101" pitchFamily="49" charset="-122"/>
                <a:ea typeface="幼圆" panose="02010509060101010101" pitchFamily="49" charset="-122"/>
              </a:rPr>
              <a:t>方法</a:t>
            </a:r>
            <a:endParaRPr lang="zh-CN" altLang="zh-CN" sz="2000" dirty="0">
              <a:latin typeface="幼圆" panose="02010509060101010101" pitchFamily="49" charset="-122"/>
              <a:ea typeface="幼圆" panose="02010509060101010101" pitchFamily="49" charset="-122"/>
            </a:endParaRPr>
          </a:p>
          <a:p>
            <a:r>
              <a:rPr lang="zh-CN" altLang="zh-CN" sz="2000" dirty="0">
                <a:latin typeface="幼圆" panose="02010509060101010101" pitchFamily="49" charset="-122"/>
                <a:ea typeface="幼圆" panose="02010509060101010101" pitchFamily="49" charset="-122"/>
              </a:rPr>
              <a:t>学会外观面板的使用方法</a:t>
            </a:r>
            <a:endParaRPr lang="zh-CN" altLang="en-US" sz="2000" dirty="0">
              <a:latin typeface="幼圆" panose="02010509060101010101" pitchFamily="49" charset="-122"/>
              <a:ea typeface="幼圆" panose="02010509060101010101" pitchFamily="49" charset="-122"/>
            </a:endParaRPr>
          </a:p>
        </p:txBody>
      </p:sp>
      <p:cxnSp>
        <p:nvCxnSpPr>
          <p:cNvPr id="8" name="直接连接符 7"/>
          <p:cNvCxnSpPr/>
          <p:nvPr/>
        </p:nvCxnSpPr>
        <p:spPr>
          <a:xfrm flipV="1">
            <a:off x="4644008" y="1669911"/>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199" y="1347614"/>
            <a:ext cx="3544769" cy="2525592"/>
          </a:xfrm>
          <a:prstGeom prst="rect">
            <a:avLst/>
          </a:prstGeom>
        </p:spPr>
      </p:pic>
    </p:spTree>
    <p:extLst>
      <p:ext uri="{BB962C8B-B14F-4D97-AF65-F5344CB8AC3E}">
        <p14:creationId xmlns:p14="http://schemas.microsoft.com/office/powerpoint/2010/main" val="221924400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582868" y="309885"/>
            <a:ext cx="1973617" cy="461665"/>
          </a:xfrm>
          <a:prstGeom prst="rect">
            <a:avLst/>
          </a:prstGeom>
          <a:noFill/>
        </p:spPr>
        <p:txBody>
          <a:bodyPr wrap="none" rtlCol="0">
            <a:spAutoFit/>
          </a:bodyPr>
          <a:lstStyle/>
          <a:p>
            <a:pPr marL="0" lvl="1" algn="ctr"/>
            <a:r>
              <a:rPr lang="en-US" altLang="zh-CN" sz="2400" b="1" dirty="0" smtClean="0">
                <a:solidFill>
                  <a:srgbClr val="00B0F0"/>
                </a:solidFill>
                <a:latin typeface="+mj-ea"/>
                <a:ea typeface="+mj-ea"/>
              </a:rPr>
              <a:t>6.1 </a:t>
            </a:r>
            <a:r>
              <a:rPr lang="zh-CN" altLang="en-US" sz="2400" b="1" dirty="0" smtClean="0">
                <a:solidFill>
                  <a:srgbClr val="00B0F0"/>
                </a:solidFill>
                <a:latin typeface="+mj-ea"/>
                <a:ea typeface="+mj-ea"/>
              </a:rPr>
              <a:t>知识准备</a:t>
            </a:r>
            <a:endParaRPr lang="en-US" altLang="zh-CN" sz="2400" b="1" dirty="0" smtClean="0">
              <a:solidFill>
                <a:srgbClr val="00B0F0"/>
              </a:solidFill>
              <a:latin typeface="+mj-ea"/>
              <a:ea typeface="+mj-ea"/>
            </a:endParaRPr>
          </a:p>
        </p:txBody>
      </p:sp>
      <p:sp>
        <p:nvSpPr>
          <p:cNvPr id="4" name="矩形 3"/>
          <p:cNvSpPr/>
          <p:nvPr/>
        </p:nvSpPr>
        <p:spPr>
          <a:xfrm>
            <a:off x="1592796" y="1131590"/>
            <a:ext cx="5958408" cy="1323439"/>
          </a:xfrm>
          <a:prstGeom prst="rect">
            <a:avLst/>
          </a:prstGeom>
        </p:spPr>
        <p:txBody>
          <a:bodyPr wrap="square">
            <a:spAutoFit/>
          </a:bodyPr>
          <a:lstStyle/>
          <a:p>
            <a:r>
              <a:rPr lang="en-US" altLang="zh-CN" sz="2000" dirty="0">
                <a:latin typeface="幼圆" panose="02010509060101010101" pitchFamily="49" charset="-122"/>
                <a:ea typeface="幼圆" panose="02010509060101010101" pitchFamily="49" charset="-122"/>
              </a:rPr>
              <a:t>6.1.1</a:t>
            </a:r>
            <a:r>
              <a:rPr lang="zh-CN" altLang="en-US" sz="2000" dirty="0">
                <a:latin typeface="幼圆" panose="02010509060101010101" pitchFamily="49" charset="-122"/>
                <a:ea typeface="幼圆" panose="02010509060101010101" pitchFamily="49" charset="-122"/>
              </a:rPr>
              <a:t>渐变填充</a:t>
            </a:r>
          </a:p>
          <a:p>
            <a:r>
              <a:rPr lang="zh-CN" altLang="en-US" sz="2000" dirty="0">
                <a:latin typeface="幼圆" panose="02010509060101010101" pitchFamily="49" charset="-122"/>
                <a:ea typeface="幼圆" panose="02010509060101010101" pitchFamily="49" charset="-122"/>
              </a:rPr>
              <a:t>渐变填充是实际制图中使用率相当高的一种填充方式，它与单色填充最大的不同就是单色由一种颜色组成，而渐变则由两种或两种以上的颜色组成。</a:t>
            </a:r>
            <a:endParaRPr lang="zh-CN" altLang="en-US" sz="2000" dirty="0">
              <a:latin typeface="幼圆" panose="02010509060101010101" pitchFamily="49" charset="-122"/>
              <a:ea typeface="幼圆" panose="02010509060101010101" pitchFamily="49"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tretch>
            <a:fillRect/>
          </a:stretch>
        </p:blipFill>
        <p:spPr>
          <a:xfrm>
            <a:off x="3306529" y="2666070"/>
            <a:ext cx="2138417" cy="2179692"/>
          </a:xfrm>
          <a:prstGeom prst="rect">
            <a:avLst/>
          </a:prstGeom>
        </p:spPr>
      </p:pic>
    </p:spTree>
    <p:extLst>
      <p:ext uri="{BB962C8B-B14F-4D97-AF65-F5344CB8AC3E}">
        <p14:creationId xmlns:p14="http://schemas.microsoft.com/office/powerpoint/2010/main" val="362896827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582868" y="309885"/>
            <a:ext cx="1973617" cy="461665"/>
          </a:xfrm>
          <a:prstGeom prst="rect">
            <a:avLst/>
          </a:prstGeom>
          <a:noFill/>
        </p:spPr>
        <p:txBody>
          <a:bodyPr wrap="none" rtlCol="0">
            <a:spAutoFit/>
          </a:bodyPr>
          <a:lstStyle/>
          <a:p>
            <a:pPr marL="0" lvl="1" algn="ctr"/>
            <a:r>
              <a:rPr lang="en-US" altLang="zh-CN" sz="2400" b="1" dirty="0" smtClean="0">
                <a:solidFill>
                  <a:srgbClr val="00B0F0"/>
                </a:solidFill>
                <a:latin typeface="+mj-ea"/>
                <a:ea typeface="+mj-ea"/>
              </a:rPr>
              <a:t>6.1 </a:t>
            </a:r>
            <a:r>
              <a:rPr lang="zh-CN" altLang="en-US" sz="2400" b="1" dirty="0" smtClean="0">
                <a:solidFill>
                  <a:srgbClr val="00B0F0"/>
                </a:solidFill>
                <a:latin typeface="+mj-ea"/>
                <a:ea typeface="+mj-ea"/>
              </a:rPr>
              <a:t>知识准备</a:t>
            </a:r>
            <a:endParaRPr lang="en-US" altLang="zh-CN" sz="2400" b="1" dirty="0" smtClean="0">
              <a:solidFill>
                <a:srgbClr val="00B0F0"/>
              </a:solidFill>
              <a:latin typeface="+mj-ea"/>
              <a:ea typeface="+mj-ea"/>
            </a:endParaRPr>
          </a:p>
        </p:txBody>
      </p:sp>
      <p:sp>
        <p:nvSpPr>
          <p:cNvPr id="4" name="矩形 3"/>
          <p:cNvSpPr/>
          <p:nvPr/>
        </p:nvSpPr>
        <p:spPr>
          <a:xfrm>
            <a:off x="1374448" y="987574"/>
            <a:ext cx="6390456" cy="1938992"/>
          </a:xfrm>
          <a:prstGeom prst="rect">
            <a:avLst/>
          </a:prstGeom>
        </p:spPr>
        <p:txBody>
          <a:bodyPr wrap="square">
            <a:spAutoFit/>
          </a:bodyPr>
          <a:lstStyle/>
          <a:p>
            <a:r>
              <a:rPr lang="en-US" altLang="zh-CN" sz="2000" dirty="0">
                <a:latin typeface="幼圆" panose="02010509060101010101" pitchFamily="49" charset="-122"/>
                <a:ea typeface="幼圆" panose="02010509060101010101" pitchFamily="49" charset="-122"/>
              </a:rPr>
              <a:t>6.1.2</a:t>
            </a:r>
            <a:r>
              <a:rPr lang="zh-CN" altLang="en-US" sz="2000" dirty="0">
                <a:latin typeface="幼圆" panose="02010509060101010101" pitchFamily="49" charset="-122"/>
                <a:ea typeface="幼圆" panose="02010509060101010101" pitchFamily="49" charset="-122"/>
              </a:rPr>
              <a:t>镜像对象</a:t>
            </a:r>
          </a:p>
          <a:p>
            <a:r>
              <a:rPr lang="zh-CN" altLang="en-US" sz="2000" dirty="0">
                <a:latin typeface="幼圆" panose="02010509060101010101" pitchFamily="49" charset="-122"/>
                <a:ea typeface="幼圆" panose="02010509060101010101" pitchFamily="49" charset="-122"/>
              </a:rPr>
              <a:t>镜像也叫反射，在制图中比较常用，一般用来制作对称图形或倒影</a:t>
            </a:r>
            <a:r>
              <a:rPr lang="zh-CN" altLang="en-US" sz="2000" dirty="0" smtClean="0">
                <a:latin typeface="幼圆" panose="02010509060101010101" pitchFamily="49" charset="-122"/>
                <a:ea typeface="幼圆" panose="02010509060101010101" pitchFamily="49" charset="-122"/>
              </a:rPr>
              <a:t>。</a:t>
            </a:r>
            <a:endParaRPr lang="en-US" altLang="zh-CN" sz="2000" dirty="0" smtClean="0">
              <a:latin typeface="幼圆" panose="02010509060101010101" pitchFamily="49" charset="-122"/>
              <a:ea typeface="幼圆" panose="02010509060101010101" pitchFamily="49" charset="-122"/>
            </a:endParaRPr>
          </a:p>
          <a:p>
            <a:r>
              <a:rPr lang="zh-CN" altLang="en-US" sz="2000" dirty="0" smtClean="0">
                <a:latin typeface="幼圆" panose="02010509060101010101" pitchFamily="49" charset="-122"/>
                <a:ea typeface="幼圆" panose="02010509060101010101" pitchFamily="49" charset="-122"/>
              </a:rPr>
              <a:t>执行</a:t>
            </a:r>
            <a:r>
              <a:rPr lang="zh-CN" altLang="en-US" sz="2000" dirty="0">
                <a:latin typeface="幼圆" panose="02010509060101010101" pitchFamily="49" charset="-122"/>
                <a:ea typeface="幼圆" panose="02010509060101010101" pitchFamily="49" charset="-122"/>
              </a:rPr>
              <a:t>菜单栏中</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对象</a:t>
            </a:r>
            <a:r>
              <a:rPr lang="en-US" altLang="zh-CN" sz="2000" dirty="0">
                <a:latin typeface="幼圆" panose="02010509060101010101" pitchFamily="49" charset="-122"/>
                <a:ea typeface="幼圆" panose="02010509060101010101" pitchFamily="49" charset="-122"/>
              </a:rPr>
              <a:t>】&gt;【</a:t>
            </a:r>
            <a:r>
              <a:rPr lang="zh-CN" altLang="en-US" sz="2000" dirty="0">
                <a:latin typeface="幼圆" panose="02010509060101010101" pitchFamily="49" charset="-122"/>
                <a:ea typeface="幼圆" panose="02010509060101010101" pitchFamily="49" charset="-122"/>
              </a:rPr>
              <a:t>变换</a:t>
            </a:r>
            <a:r>
              <a:rPr lang="en-US" altLang="zh-CN" sz="2000" dirty="0">
                <a:latin typeface="幼圆" panose="02010509060101010101" pitchFamily="49" charset="-122"/>
                <a:ea typeface="幼圆" panose="02010509060101010101" pitchFamily="49" charset="-122"/>
              </a:rPr>
              <a:t>】&gt;【</a:t>
            </a:r>
            <a:r>
              <a:rPr lang="zh-CN" altLang="en-US" sz="2000" dirty="0">
                <a:latin typeface="幼圆" panose="02010509060101010101" pitchFamily="49" charset="-122"/>
                <a:ea typeface="幼圆" panose="02010509060101010101" pitchFamily="49" charset="-122"/>
              </a:rPr>
              <a:t>对称</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命令，即可打开如图</a:t>
            </a:r>
            <a:r>
              <a:rPr lang="en-US" altLang="zh-CN" sz="2000" dirty="0">
                <a:latin typeface="幼圆" panose="02010509060101010101" pitchFamily="49" charset="-122"/>
                <a:ea typeface="幼圆" panose="02010509060101010101" pitchFamily="49" charset="-122"/>
              </a:rPr>
              <a:t>6-15</a:t>
            </a:r>
            <a:r>
              <a:rPr lang="zh-CN" altLang="en-US" sz="2000" dirty="0">
                <a:latin typeface="幼圆" panose="02010509060101010101" pitchFamily="49" charset="-122"/>
                <a:ea typeface="幼圆" panose="02010509060101010101" pitchFamily="49" charset="-122"/>
              </a:rPr>
              <a:t>所示的</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镜像</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对话框，利用该对话框可以设置镜像的相关参数。</a:t>
            </a:r>
            <a:endParaRPr lang="zh-CN" altLang="en-US" sz="2000" dirty="0">
              <a:latin typeface="幼圆" panose="02010509060101010101" pitchFamily="49" charset="-122"/>
              <a:ea typeface="幼圆" panose="02010509060101010101" pitchFamily="49" charset="-122"/>
            </a:endParaRPr>
          </a:p>
        </p:txBody>
      </p:sp>
      <p:pic>
        <p:nvPicPr>
          <p:cNvPr id="7" name="图片 6"/>
          <p:cNvPicPr/>
          <p:nvPr/>
        </p:nvPicPr>
        <p:blipFill>
          <a:blip r:embed="rId2" cstate="print">
            <a:extLst>
              <a:ext uri="{28A0092B-C50C-407E-A947-70E740481C1C}">
                <a14:useLocalDpi xmlns:a14="http://schemas.microsoft.com/office/drawing/2010/main" val="0"/>
              </a:ext>
            </a:extLst>
          </a:blip>
          <a:stretch>
            <a:fillRect/>
          </a:stretch>
        </p:blipFill>
        <p:spPr>
          <a:xfrm>
            <a:off x="3582868" y="3032775"/>
            <a:ext cx="1750144" cy="1871911"/>
          </a:xfrm>
          <a:prstGeom prst="rect">
            <a:avLst/>
          </a:prstGeom>
        </p:spPr>
      </p:pic>
    </p:spTree>
    <p:extLst>
      <p:ext uri="{BB962C8B-B14F-4D97-AF65-F5344CB8AC3E}">
        <p14:creationId xmlns:p14="http://schemas.microsoft.com/office/powerpoint/2010/main" val="58589679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582868" y="309885"/>
            <a:ext cx="1973617" cy="461665"/>
          </a:xfrm>
          <a:prstGeom prst="rect">
            <a:avLst/>
          </a:prstGeom>
          <a:noFill/>
        </p:spPr>
        <p:txBody>
          <a:bodyPr wrap="none" rtlCol="0">
            <a:spAutoFit/>
          </a:bodyPr>
          <a:lstStyle/>
          <a:p>
            <a:pPr marL="0" lvl="1" algn="ctr"/>
            <a:r>
              <a:rPr lang="en-US" altLang="zh-CN" sz="2400" b="1" dirty="0" smtClean="0">
                <a:solidFill>
                  <a:srgbClr val="00B0F0"/>
                </a:solidFill>
                <a:latin typeface="+mj-ea"/>
                <a:ea typeface="+mj-ea"/>
              </a:rPr>
              <a:t>6.1 </a:t>
            </a:r>
            <a:r>
              <a:rPr lang="zh-CN" altLang="en-US" sz="2400" b="1" dirty="0" smtClean="0">
                <a:solidFill>
                  <a:srgbClr val="00B0F0"/>
                </a:solidFill>
                <a:latin typeface="+mj-ea"/>
                <a:ea typeface="+mj-ea"/>
              </a:rPr>
              <a:t>知识准备</a:t>
            </a:r>
            <a:endParaRPr lang="en-US" altLang="zh-CN" sz="2400" b="1" dirty="0" smtClean="0">
              <a:solidFill>
                <a:srgbClr val="00B0F0"/>
              </a:solidFill>
              <a:latin typeface="+mj-ea"/>
              <a:ea typeface="+mj-ea"/>
            </a:endParaRPr>
          </a:p>
        </p:txBody>
      </p:sp>
      <p:sp>
        <p:nvSpPr>
          <p:cNvPr id="4" name="矩形 3"/>
          <p:cNvSpPr/>
          <p:nvPr/>
        </p:nvSpPr>
        <p:spPr>
          <a:xfrm>
            <a:off x="1115616" y="1203598"/>
            <a:ext cx="7344816" cy="2246769"/>
          </a:xfrm>
          <a:prstGeom prst="rect">
            <a:avLst/>
          </a:prstGeom>
        </p:spPr>
        <p:txBody>
          <a:bodyPr wrap="square">
            <a:spAutoFit/>
          </a:bodyPr>
          <a:lstStyle/>
          <a:p>
            <a:r>
              <a:rPr lang="en-US" altLang="zh-CN" sz="2000" dirty="0">
                <a:latin typeface="幼圆" panose="02010509060101010101" pitchFamily="49" charset="-122"/>
                <a:ea typeface="幼圆" panose="02010509060101010101" pitchFamily="49" charset="-122"/>
              </a:rPr>
              <a:t>6.1.3</a:t>
            </a:r>
            <a:r>
              <a:rPr lang="zh-CN" altLang="en-US" sz="2000" dirty="0">
                <a:latin typeface="幼圆" panose="02010509060101010101" pitchFamily="49" charset="-122"/>
                <a:ea typeface="幼圆" panose="02010509060101010101" pitchFamily="49" charset="-122"/>
              </a:rPr>
              <a:t>剪切蒙版</a:t>
            </a:r>
          </a:p>
          <a:p>
            <a:r>
              <a:rPr lang="zh-CN" altLang="en-US" sz="2000" dirty="0">
                <a:latin typeface="幼圆" panose="02010509060101010101" pitchFamily="49" charset="-122"/>
                <a:ea typeface="幼圆" panose="02010509060101010101" pitchFamily="49" charset="-122"/>
              </a:rPr>
              <a:t>剪切蒙版可以将一些图形或图像需要显示的部分显示出来，而将其他部分遮住</a:t>
            </a:r>
            <a:r>
              <a:rPr lang="zh-CN" altLang="en-US" sz="2000" dirty="0" smtClean="0">
                <a:latin typeface="幼圆" panose="02010509060101010101" pitchFamily="49" charset="-122"/>
                <a:ea typeface="幼圆" panose="02010509060101010101" pitchFamily="49" charset="-122"/>
              </a:rPr>
              <a:t>。</a:t>
            </a:r>
            <a:endParaRPr lang="zh-CN" altLang="en-US" sz="2000" dirty="0">
              <a:latin typeface="幼圆" panose="02010509060101010101" pitchFamily="49" charset="-122"/>
              <a:ea typeface="幼圆" panose="02010509060101010101" pitchFamily="49" charset="-122"/>
            </a:endParaRPr>
          </a:p>
          <a:p>
            <a:r>
              <a:rPr lang="zh-CN" altLang="en-US" sz="2000" dirty="0">
                <a:latin typeface="幼圆" panose="02010509060101010101" pitchFamily="49" charset="-122"/>
                <a:ea typeface="幼圆" panose="02010509060101010101" pitchFamily="49" charset="-122"/>
              </a:rPr>
              <a:t>要使用剪切蒙版，必须保证蒙版轮廓与被蒙版对象位于同一图层中，或同一图层的不同子图层</a:t>
            </a:r>
            <a:r>
              <a:rPr lang="zh-CN" altLang="en-US" sz="2000" dirty="0" smtClean="0">
                <a:latin typeface="幼圆" panose="02010509060101010101" pitchFamily="49" charset="-122"/>
                <a:ea typeface="幼圆" panose="02010509060101010101" pitchFamily="49" charset="-122"/>
              </a:rPr>
              <a:t>中。</a:t>
            </a:r>
            <a:r>
              <a:rPr lang="zh-CN" altLang="en-US" sz="2000" dirty="0">
                <a:latin typeface="幼圆" panose="02010509060101010101" pitchFamily="49" charset="-122"/>
                <a:ea typeface="幼圆" panose="02010509060101010101" pitchFamily="49" charset="-122"/>
              </a:rPr>
              <a:t>选择要蒙版的图层，然后确定蒙版轮廓在被蒙版图层的最上方，单击</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图层</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面板底部的</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建立</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释放剪切蒙版</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按钮 ，即可建立剪切蒙版</a:t>
            </a:r>
            <a:r>
              <a:rPr lang="zh-CN" altLang="en-US" sz="2000" dirty="0" smtClean="0">
                <a:latin typeface="幼圆" panose="02010509060101010101" pitchFamily="49" charset="-122"/>
                <a:ea typeface="幼圆" panose="02010509060101010101" pitchFamily="49" charset="-122"/>
              </a:rPr>
              <a:t>效果。</a:t>
            </a:r>
            <a:endParaRPr lang="zh-CN" altLang="en-US" sz="20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95625190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582868" y="309885"/>
            <a:ext cx="1973617" cy="461665"/>
          </a:xfrm>
          <a:prstGeom prst="rect">
            <a:avLst/>
          </a:prstGeom>
          <a:noFill/>
        </p:spPr>
        <p:txBody>
          <a:bodyPr wrap="none" rtlCol="0">
            <a:spAutoFit/>
          </a:bodyPr>
          <a:lstStyle/>
          <a:p>
            <a:pPr marL="0" lvl="1" algn="ctr"/>
            <a:r>
              <a:rPr lang="en-US" altLang="zh-CN" sz="2400" b="1" dirty="0" smtClean="0">
                <a:solidFill>
                  <a:srgbClr val="00B0F0"/>
                </a:solidFill>
                <a:latin typeface="+mj-ea"/>
                <a:ea typeface="+mj-ea"/>
              </a:rPr>
              <a:t>6.1 </a:t>
            </a:r>
            <a:r>
              <a:rPr lang="zh-CN" altLang="en-US" sz="2400" b="1" dirty="0" smtClean="0">
                <a:solidFill>
                  <a:srgbClr val="00B0F0"/>
                </a:solidFill>
                <a:latin typeface="+mj-ea"/>
                <a:ea typeface="+mj-ea"/>
              </a:rPr>
              <a:t>知识准备</a:t>
            </a:r>
            <a:endParaRPr lang="en-US" altLang="zh-CN" sz="2400" b="1" dirty="0" smtClean="0">
              <a:solidFill>
                <a:srgbClr val="00B0F0"/>
              </a:solidFill>
              <a:latin typeface="+mj-ea"/>
              <a:ea typeface="+mj-ea"/>
            </a:endParaRPr>
          </a:p>
        </p:txBody>
      </p:sp>
      <p:sp>
        <p:nvSpPr>
          <p:cNvPr id="7" name="矩形 6"/>
          <p:cNvSpPr/>
          <p:nvPr/>
        </p:nvSpPr>
        <p:spPr>
          <a:xfrm>
            <a:off x="1140676" y="987574"/>
            <a:ext cx="7103732" cy="2246769"/>
          </a:xfrm>
          <a:prstGeom prst="rect">
            <a:avLst/>
          </a:prstGeom>
        </p:spPr>
        <p:txBody>
          <a:bodyPr wrap="square">
            <a:spAutoFit/>
          </a:bodyPr>
          <a:lstStyle/>
          <a:p>
            <a:r>
              <a:rPr lang="en-US" altLang="zh-CN" sz="2000" dirty="0">
                <a:latin typeface="幼圆" panose="02010509060101010101" pitchFamily="49" charset="-122"/>
                <a:ea typeface="幼圆" panose="02010509060101010101" pitchFamily="49" charset="-122"/>
              </a:rPr>
              <a:t>6.1.4</a:t>
            </a:r>
            <a:r>
              <a:rPr lang="zh-CN" altLang="en-US" sz="2000" dirty="0">
                <a:latin typeface="幼圆" panose="02010509060101010101" pitchFamily="49" charset="-122"/>
                <a:ea typeface="幼圆" panose="02010509060101010101" pitchFamily="49" charset="-122"/>
              </a:rPr>
              <a:t>外观面板</a:t>
            </a:r>
          </a:p>
          <a:p>
            <a:r>
              <a:rPr lang="zh-CN" altLang="en-US" sz="2000" dirty="0">
                <a:latin typeface="幼圆" panose="02010509060101010101" pitchFamily="49" charset="-122"/>
                <a:ea typeface="幼圆" panose="02010509060101010101" pitchFamily="49" charset="-122"/>
              </a:rPr>
              <a:t>在</a:t>
            </a:r>
            <a:r>
              <a:rPr lang="en-US" altLang="zh-CN" sz="2000" dirty="0">
                <a:latin typeface="幼圆" panose="02010509060101010101" pitchFamily="49" charset="-122"/>
                <a:ea typeface="幼圆" panose="02010509060101010101" pitchFamily="49" charset="-122"/>
              </a:rPr>
              <a:t>Illustrator</a:t>
            </a:r>
            <a:r>
              <a:rPr lang="zh-CN" altLang="en-US" sz="2000" dirty="0">
                <a:latin typeface="幼圆" panose="02010509060101010101" pitchFamily="49" charset="-122"/>
                <a:ea typeface="幼圆" panose="02010509060101010101" pitchFamily="49" charset="-122"/>
              </a:rPr>
              <a:t>中，外观描述了当前对象的属性，这些属性包括图形的填充、描边、透明度及通过效果菜单添加的种种效果。一个最简单的图形对象也应该具有三个基本的外观属性，即填充、轮廓和透明度。</a:t>
            </a:r>
          </a:p>
          <a:p>
            <a:r>
              <a:rPr lang="zh-CN" altLang="en-US" sz="2000" dirty="0">
                <a:latin typeface="幼圆" panose="02010509060101010101" pitchFamily="49" charset="-122"/>
                <a:ea typeface="幼圆" panose="02010509060101010101" pitchFamily="49" charset="-122"/>
              </a:rPr>
              <a:t>执行菜单命令中的</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窗口</a:t>
            </a:r>
            <a:r>
              <a:rPr lang="en-US" altLang="zh-CN" sz="2000" dirty="0">
                <a:latin typeface="幼圆" panose="02010509060101010101" pitchFamily="49" charset="-122"/>
                <a:ea typeface="幼圆" panose="02010509060101010101" pitchFamily="49" charset="-122"/>
              </a:rPr>
              <a:t>】&gt;【</a:t>
            </a:r>
            <a:r>
              <a:rPr lang="zh-CN" altLang="en-US" sz="2000" dirty="0">
                <a:latin typeface="幼圆" panose="02010509060101010101" pitchFamily="49" charset="-122"/>
                <a:ea typeface="幼圆" panose="02010509060101010101" pitchFamily="49" charset="-122"/>
              </a:rPr>
              <a:t>外观</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命令，可以打开外观面</a:t>
            </a:r>
            <a:r>
              <a:rPr lang="zh-CN" altLang="en-US" sz="2000" dirty="0" smtClean="0">
                <a:latin typeface="幼圆" panose="02010509060101010101" pitchFamily="49" charset="-122"/>
                <a:ea typeface="幼圆" panose="02010509060101010101" pitchFamily="49" charset="-122"/>
              </a:rPr>
              <a:t>板。</a:t>
            </a:r>
            <a:endParaRPr lang="zh-CN" altLang="en-US" sz="2000" dirty="0">
              <a:latin typeface="幼圆" panose="02010509060101010101" pitchFamily="49" charset="-122"/>
              <a:ea typeface="幼圆" panose="02010509060101010101" pitchFamily="49"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tretch>
            <a:fillRect/>
          </a:stretch>
        </p:blipFill>
        <p:spPr>
          <a:xfrm>
            <a:off x="3452076" y="3003798"/>
            <a:ext cx="2235200" cy="1918335"/>
          </a:xfrm>
          <a:prstGeom prst="rect">
            <a:avLst/>
          </a:prstGeom>
        </p:spPr>
      </p:pic>
    </p:spTree>
    <p:extLst>
      <p:ext uri="{BB962C8B-B14F-4D97-AF65-F5344CB8AC3E}">
        <p14:creationId xmlns:p14="http://schemas.microsoft.com/office/powerpoint/2010/main" val="348835904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582868" y="309885"/>
            <a:ext cx="1973617" cy="461665"/>
          </a:xfrm>
          <a:prstGeom prst="rect">
            <a:avLst/>
          </a:prstGeom>
          <a:noFill/>
        </p:spPr>
        <p:txBody>
          <a:bodyPr wrap="none" rtlCol="0">
            <a:spAutoFit/>
          </a:bodyPr>
          <a:lstStyle/>
          <a:p>
            <a:pPr marL="0" lvl="1" algn="ctr"/>
            <a:r>
              <a:rPr lang="en-US" altLang="zh-CN" sz="2400" b="1" dirty="0" smtClean="0">
                <a:solidFill>
                  <a:srgbClr val="00B0F0"/>
                </a:solidFill>
                <a:latin typeface="+mj-ea"/>
                <a:ea typeface="+mj-ea"/>
              </a:rPr>
              <a:t>6.1 </a:t>
            </a:r>
            <a:r>
              <a:rPr lang="zh-CN" altLang="en-US" sz="2400" b="1" dirty="0" smtClean="0">
                <a:solidFill>
                  <a:srgbClr val="00B0F0"/>
                </a:solidFill>
                <a:latin typeface="+mj-ea"/>
                <a:ea typeface="+mj-ea"/>
              </a:rPr>
              <a:t>知识准备</a:t>
            </a:r>
            <a:endParaRPr lang="en-US" altLang="zh-CN" sz="2400" b="1" dirty="0" smtClean="0">
              <a:solidFill>
                <a:srgbClr val="00B0F0"/>
              </a:solidFill>
              <a:latin typeface="+mj-ea"/>
              <a:ea typeface="+mj-ea"/>
            </a:endParaRPr>
          </a:p>
        </p:txBody>
      </p:sp>
      <p:sp>
        <p:nvSpPr>
          <p:cNvPr id="4" name="矩形 3"/>
          <p:cNvSpPr/>
          <p:nvPr/>
        </p:nvSpPr>
        <p:spPr>
          <a:xfrm>
            <a:off x="1140676" y="987574"/>
            <a:ext cx="7103732" cy="3170099"/>
          </a:xfrm>
          <a:prstGeom prst="rect">
            <a:avLst/>
          </a:prstGeom>
        </p:spPr>
        <p:txBody>
          <a:bodyPr wrap="square">
            <a:spAutoFit/>
          </a:bodyPr>
          <a:lstStyle/>
          <a:p>
            <a:r>
              <a:rPr lang="en-US" altLang="zh-CN" sz="2000" dirty="0">
                <a:latin typeface="幼圆" panose="02010509060101010101" pitchFamily="49" charset="-122"/>
                <a:ea typeface="幼圆" panose="02010509060101010101" pitchFamily="49" charset="-122"/>
              </a:rPr>
              <a:t>6.1.5</a:t>
            </a:r>
            <a:r>
              <a:rPr lang="zh-CN" altLang="en-US" sz="2000" dirty="0">
                <a:latin typeface="幼圆" panose="02010509060101010101" pitchFamily="49" charset="-122"/>
                <a:ea typeface="幼圆" panose="02010509060101010101" pitchFamily="49" charset="-122"/>
              </a:rPr>
              <a:t>菜单的相关知识及欣赏</a:t>
            </a:r>
          </a:p>
          <a:p>
            <a:r>
              <a:rPr lang="en-US" altLang="zh-CN" sz="2000" dirty="0">
                <a:latin typeface="幼圆" panose="02010509060101010101" pitchFamily="49" charset="-122"/>
                <a:ea typeface="幼圆" panose="02010509060101010101" pitchFamily="49" charset="-122"/>
              </a:rPr>
              <a:t>1.</a:t>
            </a:r>
            <a:r>
              <a:rPr lang="zh-CN" altLang="en-US" sz="2000" dirty="0">
                <a:latin typeface="幼圆" panose="02010509060101010101" pitchFamily="49" charset="-122"/>
                <a:ea typeface="幼圆" panose="02010509060101010101" pitchFamily="49" charset="-122"/>
              </a:rPr>
              <a:t>菜单设计的要素</a:t>
            </a:r>
          </a:p>
          <a:p>
            <a:r>
              <a:rPr lang="zh-CN" altLang="en-US" sz="2000" dirty="0" smtClean="0">
                <a:latin typeface="幼圆" panose="02010509060101010101" pitchFamily="49" charset="-122"/>
                <a:ea typeface="幼圆" panose="02010509060101010101" pitchFamily="49" charset="-122"/>
              </a:rPr>
              <a:t>菜单封面</a:t>
            </a:r>
            <a:endParaRPr lang="en-US" altLang="zh-CN" sz="2000" dirty="0" smtClean="0">
              <a:latin typeface="幼圆" panose="02010509060101010101" pitchFamily="49" charset="-122"/>
              <a:ea typeface="幼圆" panose="02010509060101010101" pitchFamily="49" charset="-122"/>
            </a:endParaRPr>
          </a:p>
          <a:p>
            <a:r>
              <a:rPr lang="zh-CN" altLang="en-US" sz="2000" dirty="0" smtClean="0">
                <a:latin typeface="幼圆" panose="02010509060101010101" pitchFamily="49" charset="-122"/>
                <a:ea typeface="幼圆" panose="02010509060101010101" pitchFamily="49" charset="-122"/>
              </a:rPr>
              <a:t>特色</a:t>
            </a:r>
            <a:r>
              <a:rPr lang="zh-CN" altLang="en-US" sz="2000" dirty="0">
                <a:latin typeface="幼圆" panose="02010509060101010101" pitchFamily="49" charset="-122"/>
                <a:ea typeface="幼圆" panose="02010509060101010101" pitchFamily="49" charset="-122"/>
              </a:rPr>
              <a:t>菜</a:t>
            </a:r>
            <a:r>
              <a:rPr lang="zh-CN" altLang="en-US" sz="2000" dirty="0" smtClean="0">
                <a:latin typeface="幼圆" panose="02010509060101010101" pitchFamily="49" charset="-122"/>
                <a:ea typeface="幼圆" panose="02010509060101010101" pitchFamily="49" charset="-122"/>
              </a:rPr>
              <a:t>品</a:t>
            </a:r>
            <a:endParaRPr lang="zh-CN" altLang="en-US" sz="2000" dirty="0">
              <a:latin typeface="幼圆" panose="02010509060101010101" pitchFamily="49" charset="-122"/>
              <a:ea typeface="幼圆" panose="02010509060101010101" pitchFamily="49" charset="-122"/>
            </a:endParaRPr>
          </a:p>
          <a:p>
            <a:r>
              <a:rPr lang="en-US" altLang="zh-CN" sz="2000" dirty="0">
                <a:latin typeface="幼圆" panose="02010509060101010101" pitchFamily="49" charset="-122"/>
                <a:ea typeface="幼圆" panose="02010509060101010101" pitchFamily="49" charset="-122"/>
              </a:rPr>
              <a:t>2.</a:t>
            </a:r>
            <a:r>
              <a:rPr lang="zh-CN" altLang="en-US" sz="2000" dirty="0">
                <a:latin typeface="幼圆" panose="02010509060101010101" pitchFamily="49" charset="-122"/>
                <a:ea typeface="幼圆" panose="02010509060101010101" pitchFamily="49" charset="-122"/>
              </a:rPr>
              <a:t>菜单设计的一般要求</a:t>
            </a:r>
          </a:p>
          <a:p>
            <a:r>
              <a:rPr lang="zh-CN" altLang="en-US" sz="2000" dirty="0">
                <a:latin typeface="幼圆" panose="02010509060101010101" pitchFamily="49" charset="-122"/>
                <a:ea typeface="幼圆" panose="02010509060101010101" pitchFamily="49" charset="-122"/>
              </a:rPr>
              <a:t>一般情况下，餐厅菜单的理想尺寸为</a:t>
            </a:r>
            <a:r>
              <a:rPr lang="en-US" altLang="zh-CN" sz="2000" dirty="0">
                <a:latin typeface="幼圆" panose="02010509060101010101" pitchFamily="49" charset="-122"/>
                <a:ea typeface="幼圆" panose="02010509060101010101" pitchFamily="49" charset="-122"/>
              </a:rPr>
              <a:t>23</a:t>
            </a:r>
            <a:r>
              <a:rPr lang="zh-CN" altLang="en-US" sz="2000" dirty="0">
                <a:latin typeface="幼圆" panose="02010509060101010101" pitchFamily="49" charset="-122"/>
                <a:ea typeface="幼圆" panose="02010509060101010101" pitchFamily="49" charset="-122"/>
              </a:rPr>
              <a:t>厘米</a:t>
            </a:r>
            <a:r>
              <a:rPr lang="en-US" altLang="zh-CN" sz="2000" dirty="0">
                <a:latin typeface="幼圆" panose="02010509060101010101" pitchFamily="49" charset="-122"/>
                <a:ea typeface="幼圆" panose="02010509060101010101" pitchFamily="49" charset="-122"/>
              </a:rPr>
              <a:t>~30</a:t>
            </a:r>
            <a:r>
              <a:rPr lang="zh-CN" altLang="en-US" sz="2000" dirty="0">
                <a:latin typeface="幼圆" panose="02010509060101010101" pitchFamily="49" charset="-122"/>
                <a:ea typeface="幼圆" panose="02010509060101010101" pitchFamily="49" charset="-122"/>
              </a:rPr>
              <a:t>厘米。在菜单设计排版过程中，文字内容占页面的面积不应该超过</a:t>
            </a:r>
            <a:r>
              <a:rPr lang="en-US" altLang="zh-CN" sz="2000" dirty="0">
                <a:latin typeface="幼圆" panose="02010509060101010101" pitchFamily="49" charset="-122"/>
                <a:ea typeface="幼圆" panose="02010509060101010101" pitchFamily="49" charset="-122"/>
              </a:rPr>
              <a:t>50%</a:t>
            </a:r>
            <a:r>
              <a:rPr lang="zh-CN" altLang="en-US" sz="2000" dirty="0" smtClean="0">
                <a:latin typeface="幼圆" panose="02010509060101010101" pitchFamily="49" charset="-122"/>
                <a:ea typeface="幼圆" panose="02010509060101010101" pitchFamily="49" charset="-122"/>
              </a:rPr>
              <a:t>。</a:t>
            </a:r>
            <a:endParaRPr lang="en-US" altLang="zh-CN" sz="2000" dirty="0" smtClean="0">
              <a:latin typeface="幼圆" panose="02010509060101010101" pitchFamily="49" charset="-122"/>
              <a:ea typeface="幼圆" panose="02010509060101010101" pitchFamily="49" charset="-122"/>
            </a:endParaRPr>
          </a:p>
          <a:p>
            <a:r>
              <a:rPr lang="en-US" altLang="zh-CN" sz="2000" dirty="0" smtClean="0">
                <a:latin typeface="幼圆" panose="02010509060101010101" pitchFamily="49" charset="-122"/>
                <a:ea typeface="幼圆" panose="02010509060101010101" pitchFamily="49" charset="-122"/>
              </a:rPr>
              <a:t>3</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菜单制作材料和装订方式</a:t>
            </a:r>
          </a:p>
          <a:p>
            <a:r>
              <a:rPr lang="zh-CN" altLang="en-US" sz="2000" dirty="0">
                <a:latin typeface="幼圆" panose="02010509060101010101" pitchFamily="49" charset="-122"/>
                <a:ea typeface="幼圆" panose="02010509060101010101" pitchFamily="49" charset="-122"/>
              </a:rPr>
              <a:t>目前市场上大多数餐厅菜单所使用的材质为普通铜版纸或布纹铜版纸</a:t>
            </a:r>
            <a:r>
              <a:rPr lang="zh-CN" altLang="en-US" sz="2000" dirty="0" smtClean="0">
                <a:latin typeface="幼圆" panose="02010509060101010101" pitchFamily="49" charset="-122"/>
                <a:ea typeface="幼圆" panose="02010509060101010101" pitchFamily="49" charset="-122"/>
              </a:rPr>
              <a:t>。</a:t>
            </a:r>
            <a:endParaRPr lang="zh-CN" altLang="en-US" sz="20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958680347"/>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 name="ISPRING_RESOURCE_PATHS_HASH_PRESENTER" val="52cbd9a86846cf84597cb89449c7dbf386210ce"/>
</p:tagLst>
</file>

<file path=ppt/theme/theme1.xml><?xml version="1.0" encoding="utf-8"?>
<a:theme xmlns:a="http://schemas.openxmlformats.org/drawingml/2006/main" name="第一PPT，www.1ppt.com">
  <a:themeElements>
    <a:clrScheme name="自定义 265">
      <a:dk1>
        <a:sysClr val="windowText" lastClr="000000"/>
      </a:dk1>
      <a:lt1>
        <a:sysClr val="window" lastClr="FFFFFF"/>
      </a:lt1>
      <a:dk2>
        <a:srgbClr val="7F7F7F"/>
      </a:dk2>
      <a:lt2>
        <a:srgbClr val="7F7F7F"/>
      </a:lt2>
      <a:accent1>
        <a:srgbClr val="26AADB"/>
      </a:accent1>
      <a:accent2>
        <a:srgbClr val="26AADB"/>
      </a:accent2>
      <a:accent3>
        <a:srgbClr val="26AADB"/>
      </a:accent3>
      <a:accent4>
        <a:srgbClr val="26AADB"/>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8468</TotalTime>
  <Words>560</Words>
  <Application>Microsoft Office PowerPoint</Application>
  <PresentationFormat>全屏显示(16:9)</PresentationFormat>
  <Paragraphs>50</Paragraphs>
  <Slides>14</Slides>
  <Notes>5</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多边形</dc:title>
  <dc:creator>第一PPT</dc:creator>
  <cp:keywords>第一PPT</cp:keywords>
  <cp:lastModifiedBy>VIPUSER</cp:lastModifiedBy>
  <cp:revision>1005</cp:revision>
  <dcterms:created xsi:type="dcterms:W3CDTF">2015-04-24T01:01:13Z</dcterms:created>
  <dcterms:modified xsi:type="dcterms:W3CDTF">2018-07-14T04:31:31Z</dcterms:modified>
  <cp:category>第一PPT</cp:category>
</cp:coreProperties>
</file>