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2">
  <p:sldMasterIdLst>
    <p:sldMasterId id="2147483648" r:id="rId1"/>
  </p:sldMasterIdLst>
  <p:notesMasterIdLst>
    <p:notesMasterId r:id="rId18"/>
  </p:notesMasterIdLst>
  <p:sldIdLst>
    <p:sldId id="435" r:id="rId2"/>
    <p:sldId id="403" r:id="rId3"/>
    <p:sldId id="393" r:id="rId4"/>
    <p:sldId id="451" r:id="rId5"/>
    <p:sldId id="452" r:id="rId6"/>
    <p:sldId id="453" r:id="rId7"/>
    <p:sldId id="454" r:id="rId8"/>
    <p:sldId id="468" r:id="rId9"/>
    <p:sldId id="469" r:id="rId10"/>
    <p:sldId id="470" r:id="rId11"/>
    <p:sldId id="471" r:id="rId12"/>
    <p:sldId id="461" r:id="rId13"/>
    <p:sldId id="462" r:id="rId14"/>
    <p:sldId id="463" r:id="rId15"/>
    <p:sldId id="464" r:id="rId16"/>
    <p:sldId id="431" r:id="rId17"/>
  </p:sldIdLst>
  <p:sldSz cx="9144000" cy="5143500" type="screen16x9"/>
  <p:notesSz cx="6858000" cy="9144000"/>
  <p:custDataLst>
    <p:tags r:id="rId1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8E28"/>
    <a:srgbClr val="EB4917"/>
    <a:srgbClr val="080808"/>
    <a:srgbClr val="333333"/>
    <a:srgbClr val="1C1C1C"/>
    <a:srgbClr val="000000"/>
    <a:srgbClr val="5F5F5F"/>
    <a:srgbClr val="FCFCFC"/>
    <a:srgbClr val="CCD0D1"/>
    <a:srgbClr val="EED5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7" autoAdjust="0"/>
    <p:restoredTop sz="94615" autoAdjust="0"/>
  </p:normalViewPr>
  <p:slideViewPr>
    <p:cSldViewPr>
      <p:cViewPr varScale="1">
        <p:scale>
          <a:sx n="77" d="100"/>
          <a:sy n="77" d="100"/>
        </p:scale>
        <p:origin x="-109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2018-7-24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315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4593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775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1630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063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4E37400-0646-4690-B3CD-AFE7E0746041}" type="datetimeFigureOut">
              <a:rPr lang="zh-CN" altLang="en-US" smtClean="0"/>
              <a:pPr/>
              <a:t>2018-7-24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543FE73-A404-45C1-B77A-6DB3BD9EA9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13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6444208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2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</p:sldLayoutIdLst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5" Type="http://schemas.openxmlformats.org/officeDocument/2006/relationships/image" Target="../media/image1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矩形 261"/>
          <p:cNvSpPr/>
          <p:nvPr/>
        </p:nvSpPr>
        <p:spPr>
          <a:xfrm>
            <a:off x="596" y="1734741"/>
            <a:ext cx="9142810" cy="1041797"/>
          </a:xfrm>
          <a:prstGeom prst="rect">
            <a:avLst/>
          </a:prstGeom>
          <a:solidFill>
            <a:srgbClr val="DA8E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69">
              <a:solidFill>
                <a:srgbClr val="DA8E28"/>
              </a:solidFill>
            </a:endParaRPr>
          </a:p>
        </p:txBody>
      </p:sp>
      <p:cxnSp>
        <p:nvCxnSpPr>
          <p:cNvPr id="264" name="直接连接符 263"/>
          <p:cNvCxnSpPr/>
          <p:nvPr/>
        </p:nvCxnSpPr>
        <p:spPr>
          <a:xfrm>
            <a:off x="2236589" y="3655219"/>
            <a:ext cx="4895850" cy="0"/>
          </a:xfrm>
          <a:prstGeom prst="line">
            <a:avLst/>
          </a:prstGeom>
          <a:ln w="19050">
            <a:solidFill>
              <a:srgbClr val="DA8E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圆角矩形 264"/>
          <p:cNvSpPr/>
          <p:nvPr/>
        </p:nvSpPr>
        <p:spPr>
          <a:xfrm>
            <a:off x="3460552" y="3511154"/>
            <a:ext cx="2591991" cy="288131"/>
          </a:xfrm>
          <a:prstGeom prst="roundRect">
            <a:avLst/>
          </a:prstGeom>
          <a:solidFill>
            <a:srgbClr val="DA8E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100" b="1" dirty="0" smtClean="0"/>
              <a:t>项目</a:t>
            </a:r>
            <a:r>
              <a:rPr lang="en-US" altLang="zh-CN" sz="1100" b="1" dirty="0"/>
              <a:t>8  </a:t>
            </a:r>
            <a:r>
              <a:rPr lang="zh-CN" altLang="zh-CN" sz="1100" b="1" dirty="0"/>
              <a:t>商业海报设计</a:t>
            </a:r>
            <a:endParaRPr lang="zh-CN" altLang="en-US" sz="106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13870" y="1961327"/>
            <a:ext cx="6341288" cy="5886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25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Illustrator CC </a:t>
            </a:r>
            <a:r>
              <a:rPr lang="zh-CN" altLang="en-US" sz="3225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平面设计实例教程</a:t>
            </a:r>
          </a:p>
        </p:txBody>
      </p:sp>
    </p:spTree>
    <p:extLst>
      <p:ext uri="{BB962C8B-B14F-4D97-AF65-F5344CB8AC3E}">
        <p14:creationId xmlns:p14="http://schemas.microsoft.com/office/powerpoint/2010/main" val="61835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" grpId="0" animBg="1"/>
      <p:bldP spid="26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8.1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74448" y="1435879"/>
            <a:ext cx="639045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CN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8.1.4</a:t>
            </a:r>
            <a:r>
              <a:rPr lang="zh-CN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商业海报的相关</a:t>
            </a:r>
            <a:r>
              <a:rPr lang="zh-CN" altLang="zh-CN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知识</a:t>
            </a:r>
            <a:r>
              <a:rPr lang="zh-CN" altLang="zh-CN" b="1" dirty="0" bmk="_Toc508873631"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及</a:t>
            </a:r>
            <a:r>
              <a:rPr lang="zh-CN" altLang="zh-CN" b="1" dirty="0" smtClean="0" bmk="_Toc508873631"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欣赏</a:t>
            </a:r>
            <a:endParaRPr lang="zh-CN" altLang="en-US" b="1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3.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商业海报的常用规格</a:t>
            </a:r>
          </a:p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在生活中经常看到风格迥异的各种海报，不同类型的海报对尺寸要求也会有所不同 ，常见的标准海报尺寸有以下几种，如</a:t>
            </a:r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图所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示</a:t>
            </a:r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zh-CN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859782"/>
            <a:ext cx="5148064" cy="1965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364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8.1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18464" y="1435879"/>
            <a:ext cx="6077872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CN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8.1.4</a:t>
            </a:r>
            <a:r>
              <a:rPr lang="zh-CN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商业海报的相关</a:t>
            </a:r>
            <a:r>
              <a:rPr lang="zh-CN" altLang="zh-CN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知识</a:t>
            </a:r>
            <a:r>
              <a:rPr lang="zh-CN" altLang="zh-CN" b="1" dirty="0" bmk="_Toc508873631"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及</a:t>
            </a:r>
            <a:r>
              <a:rPr lang="zh-CN" altLang="zh-CN" b="1" dirty="0" smtClean="0" bmk="_Toc508873631"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欣赏</a:t>
            </a:r>
            <a:endParaRPr lang="zh-CN" altLang="en-US" b="1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4.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商业海报设计的准则</a:t>
            </a:r>
          </a:p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通常人们看海报的时间短暂，所以海报的设计一定要能够吸引人们的眼球。一般来说，海报的设计有如下的准则：</a:t>
            </a:r>
          </a:p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）立意要好。</a:t>
            </a:r>
          </a:p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）色彩鲜明</a:t>
            </a:r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）构思新颖</a:t>
            </a:r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4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）构思简练</a:t>
            </a:r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en-US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9364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8.1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pic>
        <p:nvPicPr>
          <p:cNvPr id="14338" name="图片 33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9362" y="1850016"/>
            <a:ext cx="1778582" cy="2377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7" name="图片 33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4048" y="1851670"/>
            <a:ext cx="3050079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53766" y="1288182"/>
            <a:ext cx="40591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70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vl="0"/>
            <a:r>
              <a:rPr lang="en-US" altLang="zh-CN" sz="2000" b="1" dirty="0" smtClean="0" bmk="_Toc508873631"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8.1.4</a:t>
            </a:r>
            <a:r>
              <a:rPr lang="zh-CN" altLang="zh-CN" sz="2000" b="1" dirty="0" bmk="_Toc508873631"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商业海报的相关知识及欣赏</a:t>
            </a:r>
            <a:endParaRPr lang="zh-CN" altLang="en-US" sz="2000" b="1" dirty="0" bmk="_Toc508873631">
              <a:latin typeface="幼圆" panose="02010509060101010101" pitchFamily="49" charset="-122"/>
              <a:ea typeface="幼圆" panose="02010509060101010101" pitchFamily="49" charset="-122"/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2257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27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350843" y="4308220"/>
            <a:ext cx="631134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987425"/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元旦促销海报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              </a:t>
            </a:r>
            <a:r>
              <a:rPr lang="en-US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  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五一促销海报</a:t>
            </a:r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801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9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8.2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项目实战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1491" y="1142793"/>
            <a:ext cx="2621017" cy="34819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644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8.2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项目实战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0768" y="1635646"/>
            <a:ext cx="64624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幼圆" panose="02010509060101010101" pitchFamily="49" charset="-122"/>
                <a:ea typeface="幼圆" panose="02010509060101010101" pitchFamily="49" charset="-122"/>
              </a:rPr>
              <a:t>8.2.2</a:t>
            </a:r>
            <a:r>
              <a:rPr lang="zh-CN" altLang="zh-CN" sz="2000" b="1" dirty="0">
                <a:latin typeface="幼圆" panose="02010509060101010101" pitchFamily="49" charset="-122"/>
                <a:ea typeface="幼圆" panose="02010509060101010101" pitchFamily="49" charset="-122"/>
              </a:rPr>
              <a:t>项目小结</a:t>
            </a:r>
          </a:p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商业海报的构图技巧，除了在色彩运用的对比技巧需要借鉴掌握以外，还需考虑几种对比关系。如构图技巧的粗细对比，构图技巧的远近对比，构图技巧的疏密对比，构图技巧的静动对比，构图技巧的中西对比，构图技巧的古今对比等</a:t>
            </a:r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zh-CN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181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1835696" y="843558"/>
            <a:ext cx="5111170" cy="20042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373403" y="309885"/>
            <a:ext cx="4392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8.3</a:t>
            </a:r>
            <a:r>
              <a:rPr lang="zh-CN" altLang="zh-CN" sz="2400" b="1" dirty="0">
                <a:solidFill>
                  <a:srgbClr val="DA8E28"/>
                </a:solidFill>
                <a:latin typeface="+mj-ea"/>
                <a:ea typeface="+mj-ea"/>
              </a:rPr>
              <a:t>拓展设计——夏日促销海报</a:t>
            </a:r>
            <a:endParaRPr lang="en-US" altLang="zh-CN" sz="2400" b="1" dirty="0">
              <a:solidFill>
                <a:srgbClr val="DA8E28"/>
              </a:solidFill>
              <a:latin typeface="+mj-ea"/>
              <a:ea typeface="+mj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175" y="1131590"/>
            <a:ext cx="2328953" cy="32494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070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596" y="1734741"/>
            <a:ext cx="9142810" cy="1041797"/>
          </a:xfrm>
          <a:prstGeom prst="rect">
            <a:avLst/>
          </a:prstGeom>
          <a:solidFill>
            <a:srgbClr val="DA8E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69">
              <a:solidFill>
                <a:srgbClr val="DA8E28"/>
              </a:solidFill>
            </a:endParaRPr>
          </a:p>
        </p:txBody>
      </p:sp>
      <p:sp>
        <p:nvSpPr>
          <p:cNvPr id="21" name="TextBox 59"/>
          <p:cNvSpPr txBox="1">
            <a:spLocks noChangeArrowheads="1"/>
          </p:cNvSpPr>
          <p:nvPr/>
        </p:nvSpPr>
        <p:spPr bwMode="auto">
          <a:xfrm>
            <a:off x="3563888" y="1995686"/>
            <a:ext cx="1838961" cy="58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25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  <a:endParaRPr lang="zh-CN" altLang="en-US" sz="3225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2236589" y="3655219"/>
            <a:ext cx="4895850" cy="0"/>
          </a:xfrm>
          <a:prstGeom prst="line">
            <a:avLst/>
          </a:prstGeom>
          <a:ln w="19050">
            <a:solidFill>
              <a:srgbClr val="DA8E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圆角矩形 22"/>
          <p:cNvSpPr/>
          <p:nvPr/>
        </p:nvSpPr>
        <p:spPr>
          <a:xfrm>
            <a:off x="3460552" y="3511154"/>
            <a:ext cx="2591991" cy="288131"/>
          </a:xfrm>
          <a:prstGeom prst="roundRect">
            <a:avLst/>
          </a:prstGeom>
          <a:solidFill>
            <a:srgbClr val="DA8E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100" b="1" dirty="0"/>
              <a:t>项目</a:t>
            </a:r>
            <a:r>
              <a:rPr lang="en-US" altLang="zh-CN" sz="1100" b="1" dirty="0"/>
              <a:t>8  </a:t>
            </a:r>
            <a:r>
              <a:rPr lang="zh-CN" altLang="zh-CN" sz="1100" b="1" dirty="0"/>
              <a:t>商业海报设计</a:t>
            </a:r>
            <a:endParaRPr lang="zh-CN" altLang="en-US" sz="106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116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227" y="487274"/>
            <a:ext cx="1268728" cy="146774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329" y="3582300"/>
            <a:ext cx="1619627" cy="937256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324" y="3589018"/>
            <a:ext cx="1708211" cy="94167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749" y="3567861"/>
            <a:ext cx="1554911" cy="94167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955" y="483518"/>
            <a:ext cx="2191720" cy="154823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569" y="1999277"/>
            <a:ext cx="1124152" cy="1568584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475" y="1999277"/>
            <a:ext cx="1139865" cy="158417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997742"/>
            <a:ext cx="1194785" cy="1587246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235" y="1999277"/>
            <a:ext cx="1124241" cy="1568583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87274"/>
            <a:ext cx="1123876" cy="1512002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444" y="483518"/>
            <a:ext cx="1145783" cy="1480069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340" y="2026121"/>
            <a:ext cx="1124335" cy="1557331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232" y="3584988"/>
            <a:ext cx="1169556" cy="91637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1259632" y="1169913"/>
            <a:ext cx="553998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r>
              <a:rPr lang="zh-CN" altLang="en-US" sz="3600" b="1" dirty="0">
                <a:solidFill>
                  <a:srgbClr val="DA8E28"/>
                </a:solidFill>
                <a:latin typeface="微软雅黑" pitchFamily="34" charset="-122"/>
                <a:ea typeface="微软雅黑" pitchFamily="34" charset="-122"/>
              </a:rPr>
              <a:t>本</a:t>
            </a:r>
            <a:r>
              <a:rPr lang="zh-CN" altLang="en-US" sz="3600" b="1" dirty="0" smtClean="0">
                <a:solidFill>
                  <a:srgbClr val="DA8E28"/>
                </a:solidFill>
                <a:latin typeface="微软雅黑" pitchFamily="34" charset="-122"/>
                <a:ea typeface="微软雅黑" pitchFamily="34" charset="-122"/>
              </a:rPr>
              <a:t>书部分实例</a:t>
            </a:r>
          </a:p>
        </p:txBody>
      </p:sp>
      <p:cxnSp>
        <p:nvCxnSpPr>
          <p:cNvPr id="37" name="直接连接符 36"/>
          <p:cNvCxnSpPr/>
          <p:nvPr/>
        </p:nvCxnSpPr>
        <p:spPr>
          <a:xfrm flipV="1">
            <a:off x="2123728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569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620795" y="1102554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3600" b="1" dirty="0" smtClean="0">
                <a:solidFill>
                  <a:srgbClr val="DA8E28"/>
                </a:solidFill>
                <a:latin typeface="+mj-ea"/>
                <a:ea typeface="+mj-ea"/>
              </a:rPr>
              <a:t>项目简介</a:t>
            </a:r>
            <a:endParaRPr lang="en-US" altLang="zh-CN" sz="36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347864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58" y="973135"/>
            <a:ext cx="2328953" cy="32494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3707904" y="1785466"/>
            <a:ext cx="4608512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商业海报是指宣传商品或商业服务的商业广告性海报。同广告一样，它具有向群众介绍某一物体、事件的特性所以又是一种广告。商业海报的设计要恰当地配合产品的格调和受众对象。</a:t>
            </a:r>
            <a:endParaRPr lang="zh-CN" altLang="en-US" sz="2000" dirty="0" smtClean="0">
              <a:solidFill>
                <a:srgbClr val="080808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720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400127" y="309885"/>
            <a:ext cx="2339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本项目学习目标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58805" y="1779662"/>
            <a:ext cx="547769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掌握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变形</a:t>
            </a:r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命令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的</a:t>
            </a:r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用法</a:t>
            </a:r>
            <a:endParaRPr lang="zh-CN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掌握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3D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凸出和斜角命令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的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用法</a:t>
            </a:r>
          </a:p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掌握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3D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绕转命令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的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用法</a:t>
            </a:r>
            <a:endParaRPr lang="en-US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理解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商业海报的相关知识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	</a:t>
            </a:r>
            <a:endParaRPr lang="zh-CN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学会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制作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商业海报</a:t>
            </a:r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的基本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方法</a:t>
            </a:r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914" y="1491630"/>
            <a:ext cx="1760299" cy="233852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8" name="直接连接符 7"/>
          <p:cNvCxnSpPr/>
          <p:nvPr/>
        </p:nvCxnSpPr>
        <p:spPr>
          <a:xfrm flipV="1">
            <a:off x="3342781" y="1669911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924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628554" y="309885"/>
            <a:ext cx="18822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8.1</a:t>
            </a:r>
            <a:r>
              <a:rPr lang="zh-CN" altLang="zh-CN" sz="2400" b="1" dirty="0">
                <a:solidFill>
                  <a:srgbClr val="DA8E28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92796" y="1395843"/>
            <a:ext cx="59584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8.1.1</a:t>
            </a:r>
            <a:r>
              <a:rPr lang="zh-CN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变形命令</a:t>
            </a:r>
          </a:p>
          <a:p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效果为用户提供了许多特殊功能，使得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Illustrator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处理图形更加丰富。【效果】菜单中的大部分命令不但可以应用于位图，还可以应用于矢量图形。使用变形效果可以更方便地编辑对象的各种形状，而且它还不会永久改变对象的基本几何形状。变形效果是实时的，用户可以随时修改或删除效果</a:t>
            </a:r>
            <a:r>
              <a:rPr lang="zh-CN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8968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8.1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74448" y="1435879"/>
            <a:ext cx="639045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8.1.2 </a:t>
            </a:r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3D</a:t>
            </a:r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凸出和斜角命令</a:t>
            </a:r>
          </a:p>
          <a:p>
            <a:pPr algn="just"/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3D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效果是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Illustrator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推出的立体效果， 【凸出和斜角】效果主要是增加二维图形的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Z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轴纵深来创建三维效果，也就是将二维平面图形以增加厚度的方式来制作三维效果。执行菜单中的【效果】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&gt;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3D</a:t>
            </a:r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即可</a:t>
            </a:r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打开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凸出和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斜角选项对话框，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在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对话框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中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对参数值进行设置</a:t>
            </a:r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主要有位置、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凸出和</a:t>
            </a:r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斜角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、表面以及贴面等参数</a:t>
            </a:r>
            <a:endParaRPr lang="en-US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589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8.1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9592" y="1203598"/>
            <a:ext cx="7344816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8.1.3 </a:t>
            </a:r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3D</a:t>
            </a:r>
            <a:r>
              <a:rPr lang="zh-CN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绕转命令</a:t>
            </a:r>
            <a:endParaRPr lang="zh-CN" altLang="en-US" b="1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绕转效果可以根据选择图形的轮廓，沿指定的轴向进行旋转，从而产生三维图形。绕转的对象可以是开放的路径，也可以是封闭的图形。要应用绕转效果，首先选择一个二维图形，然后执行菜单栏中的【效果】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&gt;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3D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&gt;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【绕转】命令，打开如</a:t>
            </a:r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图所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示的对话框，在该对话框中可以对绕转的三维图形进行详细的设置</a:t>
            </a:r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zh-CN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392" y="3147814"/>
            <a:ext cx="2167216" cy="1874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25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8.1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74448" y="1435879"/>
            <a:ext cx="6390456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CN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8.1.4</a:t>
            </a:r>
            <a:r>
              <a:rPr lang="zh-CN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商业海报的相关</a:t>
            </a:r>
            <a:r>
              <a:rPr lang="zh-CN" altLang="zh-CN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知识</a:t>
            </a:r>
            <a:r>
              <a:rPr lang="zh-CN" altLang="zh-CN" b="1" dirty="0" bmk="_Toc508873631"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及</a:t>
            </a:r>
            <a:r>
              <a:rPr lang="zh-CN" altLang="zh-CN" b="1" dirty="0" smtClean="0" bmk="_Toc508873631"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欣赏</a:t>
            </a:r>
            <a:endParaRPr lang="zh-CN" altLang="en-US" b="1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1.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商业海报设计的构图</a:t>
            </a:r>
          </a:p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设计商业海报时，首先要确定主题，再进行构图。海报的设计不仅要注意文字和图片的灵活运用，更要注重色彩的搭配，海报的构图不仅要吸引人，而且还要传达更多的信息，从而促进消费，达到宣传的目的。</a:t>
            </a:r>
            <a:endParaRPr lang="en-US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965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8.1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27784" y="1131590"/>
            <a:ext cx="3888432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CN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8.1.4</a:t>
            </a:r>
            <a:r>
              <a:rPr lang="zh-CN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商业海报的相关</a:t>
            </a:r>
            <a:r>
              <a:rPr lang="zh-CN" altLang="zh-CN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知识</a:t>
            </a:r>
            <a:r>
              <a:rPr lang="zh-CN" altLang="zh-CN" b="1" dirty="0" bmk="_Toc508873631"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及</a:t>
            </a:r>
            <a:r>
              <a:rPr lang="zh-CN" altLang="zh-CN" b="1" dirty="0" smtClean="0" bmk="_Toc508873631"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欣赏</a:t>
            </a:r>
            <a:endParaRPr lang="zh-CN" altLang="en-US" b="1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2.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商业海报设计的要求</a:t>
            </a:r>
          </a:p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）明确主题</a:t>
            </a:r>
          </a:p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）视觉吸引力</a:t>
            </a:r>
          </a:p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）科学性和艺术性</a:t>
            </a:r>
          </a:p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4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）灵巧的构思</a:t>
            </a:r>
          </a:p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5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）用语精炼</a:t>
            </a:r>
          </a:p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6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）构图赏心悦目</a:t>
            </a:r>
          </a:p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7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）内容的</a:t>
            </a:r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体现</a:t>
            </a:r>
            <a:endParaRPr lang="zh-CN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9364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PLAYERS_CUSTOMIZATION" val="UEsDBBQAAgAIAImQhEfpbttk5AMAAHQOAAAdAAAAdW5pdmVyc2FsL2NvbW1vbl9tZXNzYWdlcy5sbmetV91u2zYUvi/QdyAEFNgulrYDWhSD44C2GFuILLkSHSdbB4GRGJsIRbr6cZtd7Wn2YHuSHVFyYqcdJMW9sGDS/r7z950jcnD2NZVoy7NcaHVqvT15YyGuYp0ItTq1FvT8lw8WygumEia14qeW0hY6G758MZBMrUq24vD95QuEBinPc1jmw2r1uEYiObXmo2jsz+bYu45cf+JHI2diDcc63TB1j1y90p+yn359/+Hr23fvfx68bpBdiMIZdt1DKmSY3r3pQOTRwHcjYCNu5JErag2rZz+cv6Cu4xFr2Hzph54H5NIaVs9W3CIIiEej0HVsEjlh5PnU5MIllNjW8FqXaM22HBUabQX/goo1h0oWIuMolyIxP8QaNlTJ24zZAV463iSivu+GEfHs3Y41JCpBdsa+gD56sgQ4JAEQZCzn2TOwkSm1gSMsZT+GqTOZuvChlQtTsVpL+BR9/ZgTD6rFVRtqRsIQT0g08q+gTiArvw/CvwA1XfRBXJMQFEDCNoyHL50Jpo7vVQoKSEgDZ/wgn5gppJW8RyyOAYc2Gd8KXeawUymKJ7WQ8n5WQvJxAcJ1sPsdkdaESCgj15XYcnAhS9rrAi0zJnZVmY8L5/foHDsusSMole0vI2p6uTLGQP1KF4hJqasAwC5LtkzFHN3wmJUgpXv4WyIS87cNg7ArTz6X4i/EiqZzXjVN59nk6tXJca451IVhsWSZ6tBBT6gOWv7bYNMyh0iLgqeboi2KvUyc/BAvjo1rjsPwf4PqUpcjI3piv284IUicBPBig24fCd0dQWagDxhrKROyO8rxzsHQPOM5jHieIUfd9rDp+Q2Bp9FzOS4h8wcuXEJFeuCXZBQ6tMoxv8lF0fpKMoWq6/19jcRwBpC84I86ueG3GvpfcraFIsK+yGvhnDzDWC9B7CZrNQL353TD4oFDK1bAiQuBS1KkEH/SgXMxI7sM1uP1IBNLXcrEjDMp7syIhdqUaZ2QTV2n2uhtplOzK1m+66V6wp8d40UdXFAbne8ZbCMNCQ7G02iMvTGpTnNVD8uOINBy5ZNLw8jFowoOok5ZEa/hvXKrS5V0JKoPZDY5x0DWpDTkLIvX//79T0eOJ57Uu6jZ/a0XCXRoNZfIA9kfni54/mcbCcWjQ5xZdEE1B9gdruN51lS9SR6mFI+nMxBGaHSgyyxuPy7sM8xwcAHDwZy2rOGMZXcwWajWsheLCbkSQtHP+uNZviykULwP9rjZXAVMnXmEbdtcbKAJpIjv6ndagpiZbtUNR8INpyvZeIo9GDxP+Hgiip6EZtbv2hwarl4/ttv229H/sMrN/XDweu+6+B9QSwMEFAACAAgAiZCER6uvADQSAwAAYQsAACcAAAB1bml2ZXJzYWwvZmxhc2hfcHVibGlzaGluZ19zZXR0aW5ncy54bWzVVt1SGjEUvucpMul4KYsWq2V2cTr8TB0VGKFVr5ywCWzGbLJNsiBe9Wn6YH2SnmwEYbTOqnWmDheQk3O+8/+R8PAmFWjGtOFKRninWsOIyVhRLqcR/jbqbh9gZCyRlAglWYSlwuiwWQmzfCy4SYbMWlA1CGCkaWQ2wom1WSMI5vN5lZtMu1slcgv4phqrNMg0M0xapoNMkAV82UXGDG5WKgiFXnSqaC4Y4hRCkNxFR0RXEJPgwKuNSXw91SqXtKWE0khPxxH+UGu5z1LHQ7V5yqRLzjRB6MS2QSjlLh4ihvyWoYTxaQKB79cxmnNqkwjv1h0KaAcPUQpsnwNxKC0FyUh7B58ySyixxB+9P8turFkKvIguJEl5PIIb5PKPcHt09fVy0Dk7OeodX436/ZPR0cAHUdgEmzhhsOkohIBUrmO28hMSa0mcQNxgMyHCsDBYFy3VJkpuBOfOaKwE1L6wgnlIx4z2SMrWujG85rILmjsYTSARsYjwF82JwIhbIni8Mjb52Fhui/531zURYMGcMXQ6xPfufXXihGjD1sNa3hhX87h5rnJB0ULlSPBrhqxCkH+ewq+EofXmoIlWaSGF8bHICA4eZ5zNGT0sanoH+DdHl+AizcESJjcTzHoPP3J+i8ZsojTgMjKDGQc5Nx6/+izgjBhzD0qWMW4NT47anaujXrtzseUSJHRGZPxMcGg4SzP7FvgEcpcKXAihoJprEFCZmOSGFf2hnBZqZdIs7Tshs6LprpEFKLSbQzweEy5iGE0uc1YWMCYSKSkWiMSwQsaN0Iyr3IDED4uHNi8K0JsiLotQp7BB4ExTpsug1XZ2P9b3Pu0ffG5Ug98/f20/aXRHKwNBnDfPK60niWVFLg93LgwcFzxODVbn/yczDM4638vUtde5GJXqZmdYCq5fRqt/XEbrzFPZYI3GypidEy2BiN6Fag84c+oJGlhT8JRbRv/lOrxgpF/1b+f34W1G+g1zfs0av5uU/Wn1cNp4KYXBo085d5NyyVMohGPv1fuvuVevwdvr0atKBdA2n8XNyh9QSwMEFAACAAgAiZCER+ShKwC+AgAAVQoAACEAAAB1bml2ZXJzYWwvZmxhc2hfc2tpbl9zZXR0aW5ncy54bWyVVsFu2zAMve8rguxeZ+u6boAaIE1ToEC3FmvRu2wzthBZMiQ5Xf5+oizXUhInXogCEfkeSVEkU6I3TMw/TSYkk1yqFzCGiUKjptNNWH4zTRtjpLjIpDAgzIWQqqJ8Ov987z4kcchzLLkFNZazphn0YWazy/vFbAzFx7i6RhkiZLKqqdg9ykJepDTbFEo2Ij+bWrmrQXEmNpjRz+vlajAAZ9o8GKiinFY/UMZRagVaA6b0fYVylsVpCryLNHOfkZw+1Onb79G2TDPjaIsvKEO0mhYQF3m2RBnGC+s9fpVrlNMEA3+NhV5+RRmEcroDFTtfXKEMMmTd1P/TI7WSBRY05px+xA8OlzS342cJdzOUswS8EAY6+wq+PN/uUAKQ/xrOPcFxVZI/Y133FgI+esphblQDJOlOrU2X8v2pMXY+YL6mXFtAqOpBzzbpZ9rozk2s63F/4J2JPPTlNT3kTfKmgmWbcOAu1vf45fLW7YrQ6YcuyFDB1iuDFHtlj/xt63qADJQ98oWzHJ4E3x1msG9qSd0j31L/nKfrb60gqD3m3tqdOitGesTR1UGqXtFhKpnDXGM6r6wCfDeSOF2bUnKQExF0ywpqmBS/EJfu3GU0SfYMvteOdxYxzHA41nAuR7umw3K5c9yP3ho3ZPuz0F+uPU+M3eI3U2oMzcrK/izp6cTz7JjYwkyT4wzckxYO6kGsZcBxsYdIFVUbUK9S8rFhhDSgx7qX7XANwUkS1IAkx6tMvJNj5RdNlYJa2VdjoLsqx8oWWLKi5PbPvDF4h3yPMWBtqaa0/gRlH30ZKHwTAFVZ2XVte2gtVcMN47CFbvgDhbvy0N2Itl061HAL8whrE7ac14zqSb8r+l6Jd0igP4J/s2lFjvcsI9re0FS7m0WT363hPpdoMXfrDJsv3GTu7HspcmzthxW0Svx38h9QSwMEFAACAAgAiZCER9XqJ9PnAgAAcgoAACYAAAB1bml2ZXJzYWwvaHRtbF9wdWJsaXNoaW5nX3NldHRpbmdzLnhtbNVWzU4bMRC+5yksVxzJAqWFok1QRYKIoElE0gInNFk7WQuvvbW9CeHUp+mD9Uk6XhNIBEULgqpVDonHM9988xvH+9eZJFNurNCqQTfrG5RwlWgm1KRBvw4P13cpsQ4UA6kVb1ClKdlv1uK8GElh0wF3DlUtQRhl93LXoKlz+V4UzWazurC58bdaFg7xbT3RWZQbbrly3ES5hDl+uXnOLW3WaoTEQfRFs0JyIhhSUMKzA3nkMkmjoDWC5GpidKHYgZbaEDMZNei7jQP/WegEpJbIuPKx2SYKvdjtAWPC0wE5EDecpFxMUuS9s03JTDCXNujWtkdB7eghSokdQgCPcqAxFuVu4TPugIGDcAz+HL92diEIIjZXkIlkiDfEh9+greHl0UW/fXrS6R5fDnu9k2GnH0iUNtEqThytOoqRkC5Mwu/8xOAcJCnyRpsxSMvjaFm0UBtrtULOn8lIS0x9aUXJGJnKeYN+NgIkJcKBFMndrQMz4e5QSIzB227Wx8rRe8AQb5KCsXzZ0eLG+iwmzTNdSEbmuiBSXHHiNMGIigx/pZwsp5uMjc5KqQTriJWCcTIVfMbZfpmlW8A/ObpAF1mBltiKueQuePheiBsy4mNtEJfDFJsW5cIG/PqzgHOw9h4UFhzXBiedVvuy0221z9d8gMCmoJJngmMJeZa7t8AHjF1pdCGlxmwuQWBmEigsL+vDBCvVqoRZ2XcK07LovpAlKJZbIJ+AiRcJtpZQBa8KmIAiWsk5gQSHwvoWmgpdWJSEZgnQ9kUEgykRqqQ6wQWFzgzjpgraxubW++0PH3d2P+3Vo18/fq4/aXS7KPoSvLewKQ6eXBV36+LhzMWRn9DHh92Z4m/Nev+0/a1Kprrt82Gl+rQHleB6VbR6x1W0TsNy6i8tpipmZ2AUrpb/QrWLW3ASVi7uQSky4Th7zQZ/QZM+/Y8UWviVmvQNo3hy1P7dIMLp7gGy8uKIo0efRDWUr74Tm7XfUEsDBBQAAgAIAImQhEcAu+QqngEAAB8GAAAfAAAAdW5pdmVyc2FsL2h0bWxfc2tpbl9zZXR0aW5ncy5qc42UTW/CMAyG7/wKlF0n1I0xtt0QH9IkDpPGbdohLaZUpEmVhI4O8d9XlwFN6o7FF/Ly5HXsKt53uuViEeu+dPfV72r/5u4rDVCzegu3ri5a9BR1ZkSyhEWSgkgkMA/JT0fP8uFCUMZMVqZh8Y62pubHFP6z4sLU8Yyw0IRmqMM5AX4R2o46/H0WO7W6jjXVGh1urVWyFylpQdqeVDrlFcNuZtWql+jBKgd9BV3xCBzTIOjPRkEbeXEcDDHqXKTSjMtirmLVC3m0ibXaymVb/nWRgS4/+eY37fNwPHXsRGLsq4XUTzx9wmgnMw3GwG/exykGCQsegqj5BtX6A3WMmwV5dJ6YxJ7o0R1Gnc54DI0uBWMMF5OlV6ObQ4wmZ2Fnj0T/HsMhBC9AN6xGAwwHVNk2+8cHzLSKsSMNtNnzMyoUXyYyPnKTAIPk8LJo29a9S6EPEwzmPCHlPaE19fzSttnhg4YArTOWTnmNl3dO2QlKlEQORWjUtMrpOWL9OYL7jy7j1vJonZbjoRyOZRu43oBeKCXK239eu6efq3P4AVBLAwQUAAIACACJkIRHGtrqO6oAAAAfAQAAGgAAAHVuaXZlcnNhbC9pMThuX3ByZXNldHMueG1snY8xD8IgEIV3fgW5XbBb0wDdTNwcdDYVUUno0XDU+vOF1Bhnh0vuXd73Xk71rzHwp0vkI2poxBa4QxuvHu8aTsfdpgVOecDrECI6DRiB94Yp37R4SI5cJl4ikDQ8cp46KZdlEZ6mVBIohjmXYBI2jrLMGFFWUk4rCivb+b/ozw0MY5yry+xD3qMpe1GrhVOyGipzdig83iLIalDy667KzpRLRRFK/jxm2BtQSwMEFAACAAgAiZCER7DtXVduAAAAdgAAABwAAAB1bml2ZXJzYWwvbG9jYWxfc2V0dGluZ3MueG1sDcw9DsIwDEDhvaewvJefjaFpNzYQEuUAVmNQJMdGiYXg9nh7w6c3Ld8q8OHWi2nC4+6AwLpZLvpK+FjP4wmhO2kmMeWEagjLPExiG8md3QN2eAv9uK1cI5yvVEPeGndWJ48zjHCJ57Nwxv08/AFQSwMEFAACAAgAA3TLRM6CCTfsAgAAiAgAABQAAAB1bml2ZXJzYWwvcGxheWVyLnhtbK1VTW/bMAw9p8D+g6F7raRd1zSQW3QFih3WoUDWbbdAtRlbi215klw3/fWj/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+5UBCUn9/aFpkvSBWw7bgyT1cXPh7g2y33jVT7G4RhF9UKuq1obiWaW4JaDreNvu4oSHPbLXCTK2hKNWNPIgD5hSvFbVtcGpUDoyNjjaVDMKPVlWuROkFYZJL47B+0sX4jaX7q15QpAf9DmE9I1NZEpAE83wr0MZBgTQ1gsa3NNVns2phdTjp/THp9PTBVOdai4EUcw1UIOIYBN5x2dnoICoprdPFzNcL2Dg6CIxFGMT5mkmF8epAm4Wo3ydA7OAiOpb+bgLbmtox0XMdRM7UdxOjEOmF+ro1MxEvZnoM9Y1ZlH742cs3RdSbag/P5H6M4iNEM5pZMrC771ttXzeG9nVOjO59NVlkG3YrzACbPKq9mFvJs5BPAluexuenn1OzDHnSU89R0THN9x36XxVq8gFOIwP7pFqe2JhHYnvHIh+VpjwH1xO0yCF+apiIyWktSqXlIOYa1eRJQVJhqVj6i6qGSeRqMtHGz7uegY9xV1wq4E8MWM12cYPPJzCPv8aW+y8XZRXeV88VFgy3zuq8CV7m8YVXXCXedQet+bS/C6pnH199QSwMEFAACAAgAiZCER1xY5FeMAgAAagcAACkAAAB1bml2ZXJzYWwvc2tpbl9jdXN0b21pemF0aW9uX3NldHRpbmdzLnhtbJVVS27bMBDd9xSEDxCTIvUDHAP6UIWBIg2aAF3TMuMKkUmDpNOk0AV6hqKLZtEDdJlNT9M2xyhp1x+5iuNoVuS8N8N5HA0H+roS2UIbOas+MVNJccGNqcRUD18BMChlLdW54pqb5UZ7Cwg246e9Pw/3j59/PP788uvh+++v33pAGyYmTE1Oe1es1ry3Yq65oLKO8cIYKU5KKQwX5kRINWN1D9ywemEjFsuv13+eKG+4egHtipV8P1m4/J5ltTL5obNOTilncybu3sipPBmz8nqq5EJMjjnjh7s5V3UlrjfgOMxod5a60mZk+KzjbDRydgRrbi9R8+3RAursMLFmY16388FjGPu5Dsiwx7ypdGV2mAly1smcsynv0hw+gRY2fAc8gTCEhziG35oNGnvOutE1u+PqBSeS88X8hU0zV3LqtO2iHbjQDa2WbGJ/9w0nh84Oc1xdLt0xd9LSiuTO1rhBf2eWLMdNf3/erAK9r8REfhyJK/mPuB4wmfPqIQQrgUAUJlEe2RVJiQdCQj0agZz6mfXFOI9xZn25h7JBfy/EKq7ipR0q3VEH/Zb3f8JIaK7MSEz47RC30buudgWvlZXf4vQwIM6addZmKRUBBNlJQxsvwRgHIPNzlMMmDOMwQYBC4kPcpJFrQYB8H8VBg0LPx3ZVxIGNQmgcABIS4uWNRz3LBkmS5l7WhDhGKLHZaBRnTVGktucBQgiTvPEDXKQQWDS2MRIcOQFxjlMcNEmaoAiDIivSgjQ0p0Hmg8ijAYQNSVMM4VbcbXW7cm13jy5nLeczATuvoNO77bZ2cw3KhVIWfMlntssNB2Om+cj28fk7ekHPLpPL0duzVQNbqHs210htN23lTz6nfwFQSwMEFAACAAgAirpzR4LIvt4RCgAA+B4AABcAAAB1bml2ZXJzYWwvdW5pdmVyc2FsLnBuZ+2Z/1cTVxbA466rri62rlJKSonttrD9ItTlS5BvU79W241UKUUpIbSoqabyJWkaAkmm1SrLQYguW1GIyWlpQUtJuiKFaCBWCiNFJkspDEhMhECmEEkIaRJCmJmdwGnds7/sH7D5Yc7MvZ87b+57775735lX+vreVwJWU1dTKJSAPbt37KdQljMolN9yV60gNVUbYhDytoy3/5VtFCUcMkkKy9lbGVsplH9K1yy8/TtS/n3+7oM8CmVth+9aBuVdPkShhJbv2bH1jcKs6XvA7cMjbytGR66kstNjnz+T+jj99IZlQSde3v945vIfVgX+JewUk7l99dsvPXYre/npjS+t6Mne0PzqurGwU6+mrfho/+XAp099f/mNBPv1QwlvlQhwURQPSjfaDs7k6zTogyhjFqp/p3EYFdHaWstp+ExJZPvsJyrN3FiQdq5Umjy/inTv/vB118uw5PZwkFoKGqI9cyapI5vUfxjIBsepiveqRd4RI7zyN6Tqqy3eZ0jFwng40L2S4lPMH9KOi47UW5eTwgFnt6Q7qH3mlGY9KWUPECORkwnLyMeuw4u4ap1Pzdzla5sf7AODfuAHfuAHfuAHfuAHfuAHfuAHfuAHfuAHfuAHfvD/AIZcLMDdt8b3U1FyjuH7gfhhdr8PbByK9lmtimX42In/iWberAkDCY+uba4hEreWqUDPa5H4AynxU2e6dj5Nfv/O8MUbUSXsCE4F+e7c+3rkWvMR7+ECCW56gsCNyUePC0OLK9QVKhT3KVN4x7FxRqXW+4lOO9cPeOLAA3LrnYmL/dUc8mMGlRZrZonPE3Pg4HlUPyWzwTlyUzWuqcvj4ilO34sLmLGHdrZFYL5mppLeudGFk04efu071gJEnEXFgtBUKHkl2iw2Bj2bKOz/Li3MZvylcanDXg4QHcDtmGHeflSSDiWGozESBW1AOFu3B3tdc+MXs7ag5seKc6f0tqkLqFkzyLfmddR1s3f0xpDYZhUhOxs75LXxxI14s1rYbxMI18cykv90TEn2v5CO1lJ1nuK/hg6E6Ac26/o8F/ZeIlKHoz1nLqtXUCj37yWikcmbYlYK+Hd4fEkjt/fb1KFf4bTYIZAkICzdwd4O5pMOGebMw47AHTXzQWQDgy3tzrFio9cQjo/S8NFOeru9nNVK/GyTuG9o/6XMgXOkljmuFYBYLTYdT20FWlSoFxa0O36A9ESmFWorX+oe7BloKiOH2TymrBDCcPF9piTAvvJetMdM13rG6gFssozKTh0v0gcDuF0Kjg41bS7oEurtXxb8V9seHYiPcVjejGQzjlKRHMObiwOUhzIlbTMm4O80N3gIXChZ4G2+eTBdHmOzyNE4YiOYBKnFgDlOx7cWDxe50o5FWKcuIFuAni1Q8Q1Jl2XbKYR5KN9s00s0B0YTbZPsTRLA3Ddyp3OC2W4cP5lbnVmzFtWyt+n2KAh5gfHrOFOiWfLg4udRoeFTU6jWLcGYkTVDFpznTTRTgblvH5nd7ETdVxaDpT7BeHifRUl3Xi04HqJHzkpNrwDzfRwFmmGT82eC3aAGUJYFZLm6S9OveFobcrJQqtvpNFGxjEgkzq0I+CLKyiGaPuJ2xdBUVCkHry8asdE92TVh0soCN2YDiUqv8slvokJp7k9jGXChqM9ywd249GVPjXHOmclL6gx2x0wOv6hu4QQIWSXygAoF9oCt+JnTZDrjdSTGE++CXdjzFbwHwWzTOD5ET+Nx0yENHAN7mNMF5XiYZcJygWcg2d3oIn3IdbM7jeeOhYtrzeNpyUN13T2x9AqIrg+WVjrmTiS6ILQt62sIAgxgLgsknKfbDDJp5LwThexzTe1L4SA3ixe+kWWgzHRQNiLlDPXwt95sXptkSrN0WqbKvCu6m7em0kaE62PCyYi16CE+LOX8DDkdPZmOwiS8YK2UIzFCGV6rhn5sb1ZnXTdwr53AEMcl+hS22Z0DgzaYePzX0EhJtTTWx5tetOoy7K2x2+FP1qE4OQ6DJ5H4WftmxPFjq4qlakhV2rarYwNDgauOumN7F6PDJLN4hmHPpRe2K5sdzeZkNxKH4ZnIrr5g9wvpVqvjLbe2rLoy3TcVSO4wlrA9AnFXL7wGJqJFFZby/LaDDyfiinMwte29TNY7RY1PqQKkUTB1VqToxmrD0gFO9w1v2jPIkR6Pzdkny6Brr1RXkmucD8cBbr4BTWR9c5QL6Ez2p096IS6Mub0RiNFx1Wvc2dvdIPqaUWnpBEx4+S32LSX9bnPlB+Vek1IKZ0benugfilbjovJ4s7hhcZ0f9eXPPyOZKQVd2KuVEH/CRJ3NqErOfVRmv36K4E90Du9ujYgtXAiIStm3FADBiDCT44Bi3DXKKt3pnmAk+SbmzYxAFtpzrfKpxcGfOHm8OgRZezcYHZdySiZx83VDPvuPKuhSQWgx2O7NUdEtE/FmTZ8KjVNq0euEXiLqoCFPjJ5pYEJ6hY1rvC98YvHsLbEX9NCJeJ97jd6p9trBs0h4YChYDDfIUa72nQm9EtL8MjKtsEnyxe3glOFodfJhbuOnujids1WOXyPDfykof6rrLvjgnHW9aNf0i8yap5C4vJtQ3o9J8OeKUg3L8L6s91w/jUnOGoa6hB/B016ejH6Lf2cgyyUr8ZWfD3WnfQVHbS1KZcv4WfcEP9Z1Y/2ByK5bwWzM2yoRiayW1ZVRyhjLyJdLK/aMVyfCPtBHhdIZVrRwi2UiCmBHVHCOg5fcB20snVhErQlDk/Y57PE0Uf/Hb/ICKJSb/RiGAu6xFGLclFncVtp0ABww78Q6vAWxy/ZqY1Ph6So1TRC7TpkVtCZxZy9EpuZ4FC2SSR2TZ/pVa1ZlCc59e7GS57V/VmoRWml7yGXJpJ+NQNvyDevJTJHTPx712WLwtTjoWrtF7SqyLmY91KoCLXRehOFjRqXub0vZ2cAS2wU8zCkbSPTVj2EWjtsmEjXP1YQp1i3OjqZmqYQN8dJ4+WQJS0dbJjTTEDfiP2oQ6H5BAdaTqelw6pIN6OVoq3kzGx7aCNCETceedIUMeIy+MkUH0RbHguL7h2UO8uSWZZQl0flWX6lyKI05XDdZf7/oqU7+R1T9kisAi5it4jJcmTLbzGVHe4L0So6izEFFhNrG8Lzqrx7A4t02XtAfyJ679FrjOGPwvE7IALNGHpqIS+H66f7CfaRL76I9WxWmahcDOa/jM0B4UiyyW2pJoxB0pdBaFSNexV4LlAcFkq1VFedy7tYrNyE64jnDscWty31101Hfieqj71X79i7La8J8t9FawqVqPytYPFqN9z5LExOA+Fnb4saJ73oteR4gLCXCcFK8+WUTa7avDKQScwoAXjqL3eJ9hi26epTb9QgxxvG8/OsRLqEhdQROI7BOYkHAunPSZy1vaKJxXTtxotA+Rvwmy7WR+x3CU/vInp17dyi3ZZ/4N1BLAwQUAAIACACKunNH0iigUkoAAABrAAAAGwAAAHVuaXZlcnNhbC91bml2ZXJzYWwucG5nLnhtbLOxr8jNUShLLSrOzM+zVTLUM1Cyt+PlsikoSi3LTC1XqACKGekZQICSQiUqtzwzpSQDKGRgbo4QzEjNTM8osVWyMLCAC+oDzQQAUEsBAgAAFAACAAgAiZCER+lu22TkAwAAdA4AAB0AAAAAAAAAAQAAAAAAAAAAAHVuaXZlcnNhbC9jb21tb25fbWVzc2FnZXMubG5nUEsBAgAAFAACAAgAiZCER6uvADQSAwAAYQsAACcAAAAAAAAAAQAAAAAAHwQAAHVuaXZlcnNhbC9mbGFzaF9wdWJsaXNoaW5nX3NldHRpbmdzLnhtbFBLAQIAABQAAgAIAImQhEfkoSsAvgIAAFUKAAAhAAAAAAAAAAEAAAAAAHYHAAB1bml2ZXJzYWwvZmxhc2hfc2tpbl9zZXR0aW5ncy54bWxQSwECAAAUAAIACACJkIRH1eon0+cCAAByCgAAJgAAAAAAAAABAAAAAABzCgAAdW5pdmVyc2FsL2h0bWxfcHVibGlzaGluZ19zZXR0aW5ncy54bWxQSwECAAAUAAIACACJkIRHALvkKp4BAAAfBgAAHwAAAAAAAAABAAAAAACeDQAAdW5pdmVyc2FsL2h0bWxfc2tpbl9zZXR0aW5ncy5qc1BLAQIAABQAAgAIAImQhEca2uo7qgAAAB8BAAAaAAAAAAAAAAEAAAAAAHkPAAB1bml2ZXJzYWwvaTE4bl9wcmVzZXRzLnhtbFBLAQIAABQAAgAIAImQhEew7V1XbgAAAHYAAAAcAAAAAAAAAAEAAAAAAFsQAAB1bml2ZXJzYWwvbG9jYWxfc2V0dGluZ3MueG1sUEsBAgAAFAACAAgAA3TLRM6CCTfsAgAAiAgAABQAAAAAAAAAAQAAAAAAAxEAAHVuaXZlcnNhbC9wbGF5ZXIueG1sUEsBAgAAFAACAAgAiZCER1xY5FeMAgAAagcAACkAAAAAAAAAAQAAAAAAIRQAAHVuaXZlcnNhbC9za2luX2N1c3RvbWl6YXRpb25fc2V0dGluZ3MueG1sUEsBAgAAFAACAAgAirpzR4LIvt4RCgAA+B4AABcAAAAAAAAAAAAAAAAA9BYAAHVuaXZlcnNhbC91bml2ZXJzYWwucG5nUEsBAgAAFAACAAgAirpzR9IooFJKAAAAawAAABsAAAAAAAAAAQAAAAAAOiEAAHVuaXZlcnNhbC91bml2ZXJzYWwucG5nLnhtbFBLBQYAAAAACwALAEkDAAC9IQAAAAA="/>
  <p:tag name="ISPRING_ULTRA_SCORM_COURSE_ID" val="19D12169-10B6-4984-8CE8-8968B0B22BA0"/>
  <p:tag name="ISPRING_SCORM_RATE_SLIDES" val="1"/>
  <p:tag name="ISPRING_SCORM_RATE_QUIZZES" val="0"/>
  <p:tag name="ISPRING_SCORM_PASSING_SCORE" val="100.0000000000"/>
  <p:tag name="ISPRINGONLINEFOLDERID" val="0"/>
  <p:tag name="ISPRINGONLINEFOLDERPATH" val="Content List"/>
  <p:tag name="ISPRINGCLOUDFOLDERID" val="0"/>
  <p:tag name="ISPRINGCLOUDFOLDERPATH" val="Content List"/>
  <p:tag name="ISPRING_PRESENTATION_TITLE" val="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RESOURCE_PATHS_HASH_PRESENTER" val="52cbd9a86846cf84597cb89449c7dbf386210ce"/>
</p:tagLst>
</file>

<file path=ppt/theme/theme1.xml><?xml version="1.0" encoding="utf-8"?>
<a:theme xmlns:a="http://schemas.openxmlformats.org/drawingml/2006/main" name="第一PPT，www.1ppt.com">
  <a:themeElements>
    <a:clrScheme name="自定义 265">
      <a:dk1>
        <a:sysClr val="windowText" lastClr="000000"/>
      </a:dk1>
      <a:lt1>
        <a:sysClr val="window" lastClr="FFFFFF"/>
      </a:lt1>
      <a:dk2>
        <a:srgbClr val="7F7F7F"/>
      </a:dk2>
      <a:lt2>
        <a:srgbClr val="7F7F7F"/>
      </a:lt2>
      <a:accent1>
        <a:srgbClr val="26AADB"/>
      </a:accent1>
      <a:accent2>
        <a:srgbClr val="26AADB"/>
      </a:accent2>
      <a:accent3>
        <a:srgbClr val="26AADB"/>
      </a:accent3>
      <a:accent4>
        <a:srgbClr val="26AADB"/>
      </a:accent4>
      <a:accent5>
        <a:srgbClr val="808080"/>
      </a:accent5>
      <a:accent6>
        <a:srgbClr val="808080"/>
      </a:accent6>
      <a:hlink>
        <a:srgbClr val="FFFFFF"/>
      </a:hlink>
      <a:folHlink>
        <a:srgbClr val="FFFFFF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8552</TotalTime>
  <Words>737</Words>
  <Application>Microsoft Office PowerPoint</Application>
  <PresentationFormat>全屏显示(16:9)</PresentationFormat>
  <Paragraphs>62</Paragraphs>
  <Slides>16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多边形</dc:title>
  <dc:creator>第一PPT</dc:creator>
  <cp:keywords>第一PPT</cp:keywords>
  <cp:lastModifiedBy>VIPUSER</cp:lastModifiedBy>
  <cp:revision>1012</cp:revision>
  <dcterms:created xsi:type="dcterms:W3CDTF">2015-04-24T01:01:13Z</dcterms:created>
  <dcterms:modified xsi:type="dcterms:W3CDTF">2018-07-24T00:15:48Z</dcterms:modified>
  <cp:category>第一PPT</cp:category>
</cp:coreProperties>
</file>