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1"/>
  </p:sldMasterIdLst>
  <p:notesMasterIdLst>
    <p:notesMasterId r:id="rId21"/>
  </p:notesMasterIdLst>
  <p:sldIdLst>
    <p:sldId id="435" r:id="rId2"/>
    <p:sldId id="472" r:id="rId3"/>
    <p:sldId id="393" r:id="rId4"/>
    <p:sldId id="451" r:id="rId5"/>
    <p:sldId id="452" r:id="rId6"/>
    <p:sldId id="453" r:id="rId7"/>
    <p:sldId id="465" r:id="rId8"/>
    <p:sldId id="454" r:id="rId9"/>
    <p:sldId id="466" r:id="rId10"/>
    <p:sldId id="467" r:id="rId11"/>
    <p:sldId id="468" r:id="rId12"/>
    <p:sldId id="469" r:id="rId13"/>
    <p:sldId id="470" r:id="rId14"/>
    <p:sldId id="471" r:id="rId15"/>
    <p:sldId id="473" r:id="rId16"/>
    <p:sldId id="474" r:id="rId17"/>
    <p:sldId id="475" r:id="rId18"/>
    <p:sldId id="476" r:id="rId19"/>
    <p:sldId id="477" r:id="rId20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AADC"/>
    <a:srgbClr val="EB4917"/>
    <a:srgbClr val="080808"/>
    <a:srgbClr val="333333"/>
    <a:srgbClr val="1C1C1C"/>
    <a:srgbClr val="000000"/>
    <a:srgbClr val="5F5F5F"/>
    <a:srgbClr val="FCFCFC"/>
    <a:srgbClr val="CCD0D1"/>
    <a:srgbClr val="EED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7" autoAdjust="0"/>
    <p:restoredTop sz="94615" autoAdjust="0"/>
  </p:normalViewPr>
  <p:slideViewPr>
    <p:cSldViewPr>
      <p:cViewPr varScale="1">
        <p:scale>
          <a:sx n="131" d="100"/>
          <a:sy n="131" d="100"/>
        </p:scale>
        <p:origin x="-378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2018/7/20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15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59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630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09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2018/7/20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3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44420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矩形 261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26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cxnSp>
        <p:nvCxnSpPr>
          <p:cNvPr id="264" name="直接连接符 263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圆角矩形 264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/>
            <a:r>
              <a:rPr lang="zh-CN" altLang="zh-CN" sz="1100" b="1" dirty="0"/>
              <a:t>项目</a:t>
            </a:r>
            <a:r>
              <a:rPr lang="en-US" altLang="zh-CN" sz="1100" b="1" dirty="0"/>
              <a:t>1  </a:t>
            </a:r>
            <a:r>
              <a:rPr lang="zh-CN" altLang="zh-CN" sz="1100" b="1" dirty="0"/>
              <a:t>认识</a:t>
            </a:r>
            <a:r>
              <a:rPr lang="en-US" altLang="zh-CN" sz="1100" b="1" dirty="0"/>
              <a:t>Adobe Illustrator CC 2017</a:t>
            </a:r>
            <a:endParaRPr lang="zh-CN" altLang="zh-CN" sz="1100" dirty="0"/>
          </a:p>
        </p:txBody>
      </p:sp>
      <p:sp>
        <p:nvSpPr>
          <p:cNvPr id="2" name="矩形 1"/>
          <p:cNvSpPr/>
          <p:nvPr/>
        </p:nvSpPr>
        <p:spPr>
          <a:xfrm>
            <a:off x="1513870" y="1961327"/>
            <a:ext cx="6341288" cy="588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Illustrator CC </a:t>
            </a:r>
            <a:r>
              <a:rPr lang="zh-CN" altLang="en-US" sz="322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平面设计实例教程</a:t>
            </a:r>
          </a:p>
        </p:txBody>
      </p:sp>
    </p:spTree>
    <p:extLst>
      <p:ext uri="{BB962C8B-B14F-4D97-AF65-F5344CB8AC3E}">
        <p14:creationId xmlns:p14="http://schemas.microsoft.com/office/powerpoint/2010/main" val="6183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67315" y="309885"/>
            <a:ext cx="3204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26AADC"/>
                </a:solidFill>
                <a:latin typeface="+mj-ea"/>
                <a:ea typeface="+mj-ea"/>
              </a:rPr>
              <a:t>1.2 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图形图像基础知识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9132" y="1275606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1.2.3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文件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格式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文件默认的存储格式为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AI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格式，该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格式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的标准文件格式，文件的矢量形式不会被更改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EPS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格式比较普遍，可以作为一种交换格式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，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EPS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文件大多用于印刷以及在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Photoshop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和页面布局应用程序之间交换图像数据。</a:t>
            </a:r>
          </a:p>
          <a:p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PDF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Portable Document Format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）是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Adobe Acrobat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所使用的格式，这种格式是为了能够在大多数主流操作系统中查看该</a:t>
            </a:r>
            <a:r>
              <a:rPr lang="zh-CN" altLang="en-US" sz="2000">
                <a:latin typeface="幼圆" panose="02010509060101010101" pitchFamily="49" charset="-122"/>
                <a:ea typeface="幼圆" panose="02010509060101010101" pitchFamily="49" charset="-122"/>
              </a:rPr>
              <a:t>文件</a:t>
            </a:r>
            <a:r>
              <a:rPr lang="zh-CN" altLang="en-US" sz="200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FXG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格式是适用于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Flash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平台的图形交换格式。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FXG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是基于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MXML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子集的图形文件格式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588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75091" y="309885"/>
            <a:ext cx="2589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26AADC"/>
                </a:solidFill>
                <a:latin typeface="+mj-ea"/>
                <a:ea typeface="+mj-ea"/>
              </a:rPr>
              <a:t>1.3 </a:t>
            </a:r>
            <a:r>
              <a:rPr lang="zh-CN" altLang="en-US" sz="2400" b="1" dirty="0" smtClean="0">
                <a:solidFill>
                  <a:srgbClr val="26AADC"/>
                </a:solidFill>
                <a:latin typeface="+mj-ea"/>
                <a:ea typeface="+mj-ea"/>
              </a:rPr>
              <a:t>色彩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基础知识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9287" y="1419622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1.3.1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颜色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模式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无论屏幕颜色还是印刷颜色，都是模拟自然界的颜色，差别仅次于模拟的方式不同。模拟色的颜色范围远小于自然界的颜色范围。但是，同样作为模拟色，由于表现颜色的方式不同，印刷颜色的颜色范围又小于屏幕颜色的颜色范围，所以屏幕颜色与印刷颜色并不匹配。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Adobe 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中使用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5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种颜色模型，即灰度、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RGB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（红、绿、蓝）、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HSB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（色相、饱和度、亮度）、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CMYK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（青、洋红、黄、黑）和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Web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安全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RGB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15125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75091" y="309885"/>
            <a:ext cx="2589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26AADC"/>
                </a:solidFill>
                <a:latin typeface="+mj-ea"/>
                <a:ea typeface="+mj-ea"/>
              </a:rPr>
              <a:t>1.3 </a:t>
            </a:r>
            <a:r>
              <a:rPr lang="zh-CN" altLang="en-US" sz="2400" b="1" dirty="0" smtClean="0">
                <a:solidFill>
                  <a:srgbClr val="26AADC"/>
                </a:solidFill>
                <a:latin typeface="+mj-ea"/>
                <a:ea typeface="+mj-ea"/>
              </a:rPr>
              <a:t>色彩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基础知识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9287" y="1419622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灰度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是指使用黑色来代表一个对象，如图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1-15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所示，因此灰度对象的亮度值都在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0%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（白色）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~100%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（黑色）之间。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40" y="2358554"/>
            <a:ext cx="2189163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4403150" y="4587974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1-15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389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75091" y="309885"/>
            <a:ext cx="2589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26AADC"/>
                </a:solidFill>
                <a:latin typeface="+mj-ea"/>
                <a:ea typeface="+mj-ea"/>
              </a:rPr>
              <a:t>1.3 </a:t>
            </a:r>
            <a:r>
              <a:rPr lang="zh-CN" altLang="en-US" sz="2400" b="1" dirty="0" smtClean="0">
                <a:solidFill>
                  <a:srgbClr val="26AADC"/>
                </a:solidFill>
                <a:latin typeface="+mj-ea"/>
                <a:ea typeface="+mj-ea"/>
              </a:rPr>
              <a:t>色彩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基础知识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9287" y="1131590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RGB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颜色模式使用的是加色原理，如图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1-16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所示，红（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Red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）、绿（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Green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）和蓝（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Blue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）使用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0~255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的整数来表示，最强的红、绿和蓝三色光叠加得到白色。红、绿和蓝三色的数值如果都为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0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，三色叠加得到黑色。</a:t>
            </a:r>
          </a:p>
        </p:txBody>
      </p:sp>
      <p:sp>
        <p:nvSpPr>
          <p:cNvPr id="5" name="矩形 4"/>
          <p:cNvSpPr/>
          <p:nvPr/>
        </p:nvSpPr>
        <p:spPr>
          <a:xfrm>
            <a:off x="4599007" y="4587974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 smtClean="0"/>
              <a:t>1-16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93405"/>
            <a:ext cx="2079625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90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75091" y="309885"/>
            <a:ext cx="2589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26AADC"/>
                </a:solidFill>
                <a:latin typeface="+mj-ea"/>
                <a:ea typeface="+mj-ea"/>
              </a:rPr>
              <a:t>1.3 </a:t>
            </a:r>
            <a:r>
              <a:rPr lang="zh-CN" altLang="en-US" sz="2400" b="1" dirty="0" smtClean="0">
                <a:solidFill>
                  <a:srgbClr val="26AADC"/>
                </a:solidFill>
                <a:latin typeface="+mj-ea"/>
                <a:ea typeface="+mj-ea"/>
              </a:rPr>
              <a:t>色彩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基础知识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9287" y="1203598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HSB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颜色模式使用色相（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Hue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）、饱和度（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Saturation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）和亮度（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Brightness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个特征来描述颜色，如图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1-17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44008" y="4397511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 smtClean="0"/>
              <a:t>1-16</a:t>
            </a:r>
            <a:endParaRPr lang="zh-CN" altLang="en-US" dirty="0"/>
          </a:p>
        </p:txBody>
      </p:sp>
      <p:pic>
        <p:nvPicPr>
          <p:cNvPr id="7" name="图片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008" y="2212315"/>
            <a:ext cx="2077085" cy="215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2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75091" y="309885"/>
            <a:ext cx="2589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26AADC"/>
                </a:solidFill>
                <a:latin typeface="+mj-ea"/>
                <a:ea typeface="+mj-ea"/>
              </a:rPr>
              <a:t>1.4 </a:t>
            </a:r>
            <a:r>
              <a:rPr lang="zh-CN" altLang="en-US" sz="2400" b="1" dirty="0" smtClean="0">
                <a:solidFill>
                  <a:srgbClr val="26AADC"/>
                </a:solidFill>
                <a:latin typeface="+mj-ea"/>
                <a:ea typeface="+mj-ea"/>
              </a:rPr>
              <a:t>印刷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输出知识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9287" y="1293604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1.4.1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印刷输出常用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字体：印刷中字体是需要注意的地方，不同的字体有着不同的使用习惯。一般来说，宋体主要用于印刷得正文部分；楷体一般用于印刷物的批注、提示或技巧部分；黑体由于字体粗壮，所以一般用于各级标题及需要题目的位置；如果用到其他特殊的字体，注意在印刷前要将字体随同印刷物一齐交到印刷厂，以免出现字体的错误。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字号：字号即字体的大小，一般国际上通用的是点制，也可称为磅制，在国内以号制为主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564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75091" y="309885"/>
            <a:ext cx="2589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26AADC"/>
                </a:solidFill>
                <a:latin typeface="+mj-ea"/>
                <a:ea typeface="+mj-ea"/>
              </a:rPr>
              <a:t>1.4 </a:t>
            </a:r>
            <a:r>
              <a:rPr lang="zh-CN" altLang="en-US" sz="2400" b="1" dirty="0" smtClean="0">
                <a:solidFill>
                  <a:srgbClr val="26AADC"/>
                </a:solidFill>
                <a:latin typeface="+mj-ea"/>
                <a:ea typeface="+mj-ea"/>
              </a:rPr>
              <a:t>印刷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输出知识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8214" y="1288179"/>
            <a:ext cx="73448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纸张：纸张的大小一般都要按照国家制定的标准生产。在设计时还要注意纸张的开版，以免造成不必要的浪费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颜色：在交付印刷厂之前，分色参数将对图片转换时的效果好坏起到决定性的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作用，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所有的印刷输出图像文件都要使用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CMYK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色彩的模式。</a:t>
            </a: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格式：在进行印刷提交时，还要注意文件的保存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格式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分辨率：一般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报纸采用的分辨率为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125~170dpi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，杂志、宣传品采用的分辨率为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300dpi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，高品质书籍采用的分辨率为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350~400dpi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，宽幅面采用的分辨率为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75~150dpi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，如大街上随处可见的海报。</a:t>
            </a:r>
          </a:p>
          <a:p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359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75091" y="309885"/>
            <a:ext cx="2589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26AADC"/>
                </a:solidFill>
                <a:latin typeface="+mj-ea"/>
                <a:ea typeface="+mj-ea"/>
              </a:rPr>
              <a:t>1.4 </a:t>
            </a:r>
            <a:r>
              <a:rPr lang="zh-CN" altLang="en-US" sz="2400" b="1" dirty="0" smtClean="0">
                <a:solidFill>
                  <a:srgbClr val="26AADC"/>
                </a:solidFill>
                <a:latin typeface="+mj-ea"/>
                <a:ea typeface="+mj-ea"/>
              </a:rPr>
              <a:t>印刷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输出知识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1059582"/>
            <a:ext cx="75482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1.4.2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文档的打印设置</a:t>
            </a:r>
          </a:p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执行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文件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打印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命令，弹出如下图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1-21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所示的打印对话框。</a:t>
            </a:r>
          </a:p>
          <a:p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093" y="1995686"/>
            <a:ext cx="3052439" cy="230425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99992" y="4443958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1-21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88192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75091" y="309885"/>
            <a:ext cx="2589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 smtClean="0">
                <a:solidFill>
                  <a:srgbClr val="26AADC"/>
                </a:solidFill>
                <a:latin typeface="+mj-ea"/>
                <a:ea typeface="+mj-ea"/>
              </a:rPr>
              <a:t>1.4 </a:t>
            </a:r>
            <a:r>
              <a:rPr lang="zh-CN" altLang="en-US" sz="2400" b="1" dirty="0" smtClean="0">
                <a:solidFill>
                  <a:srgbClr val="26AADC"/>
                </a:solidFill>
                <a:latin typeface="+mj-ea"/>
                <a:ea typeface="+mj-ea"/>
              </a:rPr>
              <a:t>印刷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输出知识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3617" y="1419622"/>
            <a:ext cx="7548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1.4.3 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出血线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出血线是出版印刷的时候经常遇见的专业术语，其作用就是为了避免印刷出来的图像不会出现这里没填满颜色，那里缺少颜色的状况。所以在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中绘制图形或进行版面设置时，需要留出几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mm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，也就是以后要被裁去的一部分，这样使画面看起来不至于层次不齐。</a:t>
            </a:r>
          </a:p>
        </p:txBody>
      </p:sp>
    </p:spTree>
    <p:extLst>
      <p:ext uri="{BB962C8B-B14F-4D97-AF65-F5344CB8AC3E}">
        <p14:creationId xmlns:p14="http://schemas.microsoft.com/office/powerpoint/2010/main" val="306458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26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sp>
        <p:nvSpPr>
          <p:cNvPr id="21" name="TextBox 59"/>
          <p:cNvSpPr txBox="1">
            <a:spLocks noChangeArrowheads="1"/>
          </p:cNvSpPr>
          <p:nvPr/>
        </p:nvSpPr>
        <p:spPr bwMode="auto">
          <a:xfrm>
            <a:off x="3765033" y="1961328"/>
            <a:ext cx="1838961" cy="58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322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26A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26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/>
            <a:r>
              <a:rPr lang="zh-CN" altLang="zh-CN" sz="1050" b="1" dirty="0"/>
              <a:t>项目</a:t>
            </a:r>
            <a:r>
              <a:rPr lang="en-US" altLang="zh-CN" sz="1050" b="1" dirty="0"/>
              <a:t>1  </a:t>
            </a:r>
            <a:r>
              <a:rPr lang="zh-CN" altLang="zh-CN" sz="1050" b="1" dirty="0"/>
              <a:t>认识</a:t>
            </a:r>
            <a:r>
              <a:rPr lang="en-US" altLang="zh-CN" sz="1050" b="1" dirty="0"/>
              <a:t>Adobe Illustrator CC 2017</a:t>
            </a:r>
            <a:endParaRPr lang="zh-CN" altLang="zh-CN" sz="1050" dirty="0"/>
          </a:p>
        </p:txBody>
      </p:sp>
    </p:spTree>
    <p:extLst>
      <p:ext uri="{BB962C8B-B14F-4D97-AF65-F5344CB8AC3E}">
        <p14:creationId xmlns:p14="http://schemas.microsoft.com/office/powerpoint/2010/main" val="129915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27784" y="483518"/>
            <a:ext cx="5698172" cy="4047170"/>
            <a:chOff x="2627784" y="483518"/>
            <a:chExt cx="5698172" cy="404717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3227" y="487274"/>
              <a:ext cx="1268728" cy="1467744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6329" y="3582300"/>
              <a:ext cx="1619627" cy="93725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7324" y="3589018"/>
              <a:ext cx="1708211" cy="94167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6749" y="3567861"/>
              <a:ext cx="1554911" cy="94167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1955" y="483518"/>
              <a:ext cx="2191720" cy="154823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2569" y="1999277"/>
              <a:ext cx="1124152" cy="1568584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9475" y="1999277"/>
              <a:ext cx="1139865" cy="158417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7784" y="1997742"/>
              <a:ext cx="1194785" cy="1587246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5235" y="1999277"/>
              <a:ext cx="1124241" cy="1568583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7784" y="487274"/>
              <a:ext cx="1123876" cy="151200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444" y="483518"/>
              <a:ext cx="1145783" cy="1480069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9340" y="2026121"/>
              <a:ext cx="1124335" cy="1557331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4232" y="3584988"/>
              <a:ext cx="1169556" cy="916370"/>
            </a:xfrm>
            <a:prstGeom prst="rect">
              <a:avLst/>
            </a:prstGeom>
          </p:spPr>
        </p:pic>
      </p:grpSp>
      <p:sp>
        <p:nvSpPr>
          <p:cNvPr id="36" name="TextBox 35"/>
          <p:cNvSpPr txBox="1"/>
          <p:nvPr/>
        </p:nvSpPr>
        <p:spPr>
          <a:xfrm>
            <a:off x="1259632" y="1169913"/>
            <a:ext cx="553998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书部分实例</a:t>
            </a: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2123728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61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14597" y="86599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3600" b="1" dirty="0" smtClean="0">
                <a:solidFill>
                  <a:srgbClr val="26AADC"/>
                </a:solidFill>
                <a:latin typeface="+mj-ea"/>
                <a:ea typeface="+mj-ea"/>
              </a:rPr>
              <a:t>项目简介</a:t>
            </a:r>
            <a:endParaRPr lang="en-US" altLang="zh-CN" sz="36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347864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50" y="865994"/>
            <a:ext cx="2808312" cy="34637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707904" y="1529953"/>
            <a:ext cx="4608512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000" dirty="0"/>
              <a:t>Illustrator</a:t>
            </a:r>
            <a:r>
              <a:rPr lang="zh-CN" altLang="zh-CN" sz="2000" dirty="0"/>
              <a:t>是美国</a:t>
            </a:r>
            <a:r>
              <a:rPr lang="en-US" altLang="zh-CN" sz="2000" dirty="0"/>
              <a:t>Adobe</a:t>
            </a:r>
            <a:r>
              <a:rPr lang="zh-CN" altLang="zh-CN" sz="2000" dirty="0"/>
              <a:t>公司出品的重量级矢量绘图软件，是出版、多媒体和网络图像的工业标准插画软件。自问世以来就备受世界各地设计人员的青睐，</a:t>
            </a:r>
            <a:r>
              <a:rPr lang="en-US" altLang="zh-CN" sz="2000" dirty="0"/>
              <a:t>Illustrator</a:t>
            </a:r>
            <a:r>
              <a:rPr lang="zh-CN" altLang="zh-CN" sz="2000" dirty="0"/>
              <a:t>可以将矢量插图、版面设计、位图编辑、图形编辑及绘图工具等多种元素合为一体，广泛地应用于广告平面设计，</a:t>
            </a:r>
            <a:r>
              <a:rPr lang="en-US" altLang="zh-CN" sz="2000" dirty="0"/>
              <a:t>CI</a:t>
            </a:r>
            <a:r>
              <a:rPr lang="zh-CN" altLang="zh-CN" sz="2000" dirty="0"/>
              <a:t>策划、网页设计、插图创作、产品包装设计、商标设计等多个领域。</a:t>
            </a:r>
            <a:endParaRPr lang="zh-CN" altLang="en-US" sz="2000" dirty="0" smtClean="0">
              <a:solidFill>
                <a:srgbClr val="080808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00127" y="309885"/>
            <a:ext cx="2339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26AADC"/>
                </a:solidFill>
                <a:latin typeface="+mj-ea"/>
                <a:ea typeface="+mj-ea"/>
              </a:rPr>
              <a:t>本项目学习目标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70365" y="1667643"/>
            <a:ext cx="45780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认识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工作界面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学会设置工作环境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了解图像图形基础知识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  <a:endParaRPr lang="zh-CN" altLang="zh-CN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了解色彩基础知识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了解印刷输出知识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/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掌握文档打印设置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97" y="1617396"/>
            <a:ext cx="2986187" cy="19856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直接连接符 7"/>
          <p:cNvCxnSpPr/>
          <p:nvPr/>
        </p:nvCxnSpPr>
        <p:spPr>
          <a:xfrm flipV="1">
            <a:off x="3995936" y="1655438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24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663417" y="309885"/>
            <a:ext cx="3812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26AADC"/>
                </a:solidFill>
                <a:latin typeface="+mj-ea"/>
                <a:ea typeface="+mj-ea"/>
              </a:rPr>
              <a:t>1.1 Illustrator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的工作环境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2796" y="1248311"/>
            <a:ext cx="59584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1.1.1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认识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工作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界面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启动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软件，执行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文件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】&gt;【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打开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命令，打开一个文件，可以看到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的工作界面如图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1-2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350" y="2643758"/>
            <a:ext cx="3552586" cy="185980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373970" y="4659982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图</a:t>
            </a:r>
            <a:r>
              <a:rPr lang="en-US" altLang="zh-CN" dirty="0" smtClean="0"/>
              <a:t>1-2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896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63417" y="309885"/>
            <a:ext cx="3812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26AADC"/>
                </a:solidFill>
                <a:latin typeface="微软雅黑"/>
                <a:ea typeface="微软雅黑"/>
              </a:rPr>
              <a:t>1.1 Illustrator</a:t>
            </a:r>
            <a:r>
              <a:rPr lang="zh-CN" altLang="en-US" sz="2400" b="1" dirty="0">
                <a:solidFill>
                  <a:srgbClr val="26AADC"/>
                </a:solidFill>
                <a:latin typeface="微软雅黑"/>
                <a:ea typeface="微软雅黑"/>
              </a:rPr>
              <a:t>的工作环境</a:t>
            </a:r>
            <a:endParaRPr lang="en-US" altLang="zh-CN" sz="2400" b="1" dirty="0">
              <a:solidFill>
                <a:srgbClr val="26AADC"/>
              </a:solidFill>
              <a:latin typeface="微软雅黑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7624" y="1491630"/>
            <a:ext cx="51845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1.1.2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设置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工作环境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Illustrator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预设了多种工作区，用户可以通过个人的喜好和习惯，选择适合自己的工作区环境。单击菜单右侧的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基本功能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按钮，在弹出的下拉菜单中可以选择预设的工作区，包括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Web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、上色、基本功能、打印和校样等。如果设计海报作品时，可以选择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【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排版规则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】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工作区，如图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1-10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 </a:t>
            </a:r>
            <a:endParaRPr lang="zh-CN" altLang="en-US" sz="2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904" y="1420217"/>
            <a:ext cx="1508125" cy="28797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119415" y="4393436"/>
            <a:ext cx="764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dirty="0" smtClean="0"/>
              <a:t>图</a:t>
            </a:r>
            <a:r>
              <a:rPr lang="en-US" altLang="zh-CN" sz="1600" dirty="0" smtClean="0"/>
              <a:t>1-10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58589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67315" y="309885"/>
            <a:ext cx="3204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26AADC"/>
                </a:solidFill>
                <a:latin typeface="+mj-ea"/>
                <a:ea typeface="+mj-ea"/>
              </a:rPr>
              <a:t>1.2 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图形图像基础知识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5616" y="1207661"/>
            <a:ext cx="734481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1.2.1 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位图和矢量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图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位图：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位图图像使用颜色像素来表现图像，位图上的每个像素点都有自己特定的位值和颜色值。位图图像与分辨率有关，也就是说，它们包含固定数量的像素。在屏幕上对它们进行缩放时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,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会丢失其中的细节，呈现锯齿状，放大对象对比如图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1-11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和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1-12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所示。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929" y="3003798"/>
            <a:ext cx="1944216" cy="1368152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003798"/>
            <a:ext cx="2160240" cy="135154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347864" y="4515966"/>
            <a:ext cx="764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dirty="0" smtClean="0"/>
              <a:t>图</a:t>
            </a:r>
            <a:r>
              <a:rPr lang="en-US" altLang="zh-CN" sz="1600" dirty="0" smtClean="0"/>
              <a:t>1-11</a:t>
            </a:r>
            <a:endParaRPr lang="zh-CN" alt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5508104" y="4515966"/>
            <a:ext cx="764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dirty="0" smtClean="0"/>
              <a:t>图</a:t>
            </a:r>
            <a:r>
              <a:rPr lang="en-US" altLang="zh-CN" sz="1600" dirty="0" smtClean="0"/>
              <a:t>1-12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12871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67315" y="309885"/>
            <a:ext cx="3204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26AADC"/>
                </a:solidFill>
                <a:latin typeface="+mj-ea"/>
                <a:ea typeface="+mj-ea"/>
              </a:rPr>
              <a:t>1.2 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图形图像基础知识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5616" y="1248311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矢量图：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矢量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图是使用直线和曲线来描述图形的，这些图形元素由一些点、线、矩形、多边形、圆和弧线等组成，都是通过数学公式计算而获得的，进行缩放和旋转操作都不会失真。如图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1-13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和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1-14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所示。</a:t>
            </a:r>
          </a:p>
        </p:txBody>
      </p:sp>
      <p:sp>
        <p:nvSpPr>
          <p:cNvPr id="7" name="矩形 6"/>
          <p:cNvSpPr/>
          <p:nvPr/>
        </p:nvSpPr>
        <p:spPr>
          <a:xfrm>
            <a:off x="2555776" y="4443958"/>
            <a:ext cx="764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dirty="0" smtClean="0"/>
              <a:t>图</a:t>
            </a:r>
            <a:r>
              <a:rPr lang="en-US" altLang="zh-CN" sz="1600" dirty="0" smtClean="0"/>
              <a:t>1-13</a:t>
            </a:r>
            <a:endParaRPr lang="zh-CN" alt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6273057" y="4443958"/>
            <a:ext cx="764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dirty="0" smtClean="0"/>
              <a:t>图</a:t>
            </a:r>
            <a:r>
              <a:rPr lang="en-US" altLang="zh-CN" sz="1600" dirty="0" smtClean="0"/>
              <a:t>1-14</a:t>
            </a:r>
            <a:endParaRPr lang="zh-CN" alt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59782"/>
            <a:ext cx="2432050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图片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859782"/>
            <a:ext cx="2444115" cy="136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25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67315" y="309885"/>
            <a:ext cx="3204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altLang="zh-CN" sz="2400" b="1" dirty="0">
                <a:solidFill>
                  <a:srgbClr val="26AADC"/>
                </a:solidFill>
                <a:latin typeface="+mj-ea"/>
                <a:ea typeface="+mj-ea"/>
              </a:rPr>
              <a:t>1.2 </a:t>
            </a:r>
            <a:r>
              <a:rPr lang="zh-CN" altLang="en-US" sz="2400" b="1" dirty="0">
                <a:solidFill>
                  <a:srgbClr val="26AADC"/>
                </a:solidFill>
                <a:latin typeface="+mj-ea"/>
                <a:ea typeface="+mj-ea"/>
              </a:rPr>
              <a:t>图形图像基础知识</a:t>
            </a:r>
            <a:endParaRPr lang="en-US" altLang="zh-CN" sz="2400" b="1" dirty="0" smtClean="0">
              <a:solidFill>
                <a:srgbClr val="26AADC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8494" y="1275606"/>
            <a:ext cx="73448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1.2.2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分辨率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图像分辨率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：指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每英寸图像包含的像素数量，常用</a:t>
            </a:r>
            <a:r>
              <a:rPr lang="en-US" altLang="zh-CN" sz="2000" dirty="0" err="1">
                <a:latin typeface="幼圆" panose="02010509060101010101" pitchFamily="49" charset="-122"/>
                <a:ea typeface="幼圆" panose="02010509060101010101" pitchFamily="49" charset="-122"/>
              </a:rPr>
              <a:t>ppi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表示。图像应采用什么样的分辨率，最终要以分布媒体来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决定。如果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图像仅用于在线显示，则图像分辨率只需要匹配典型显示器分辨率（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72ppi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或</a:t>
            </a:r>
            <a:r>
              <a:rPr lang="en-US" altLang="zh-CN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96ppi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显示器分辨率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：显示器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分辨率由显示器的大小、显示器像素的设定和显卡的性能决定。一般计算机显示器的分辨率为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72dpi(dpi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为“点每英寸”的英文缩写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)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打印机分辨率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：打印机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每英寸产生的墨点数量，常用</a:t>
            </a:r>
            <a:r>
              <a:rPr lang="en-US" altLang="zh-CN" sz="2000" dirty="0">
                <a:latin typeface="幼圆" panose="02010509060101010101" pitchFamily="49" charset="-122"/>
                <a:ea typeface="幼圆" panose="02010509060101010101" pitchFamily="49" charset="-122"/>
              </a:rPr>
              <a:t>dpi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表示</a:t>
            </a:r>
            <a:r>
              <a:rPr lang="zh-CN" altLang="en-US" sz="20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。打印机</a:t>
            </a:r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分辨率越高，打印输出的效果越好，但是耗墨也越多。</a:t>
            </a:r>
          </a:p>
        </p:txBody>
      </p:sp>
    </p:spTree>
    <p:extLst>
      <p:ext uri="{BB962C8B-B14F-4D97-AF65-F5344CB8AC3E}">
        <p14:creationId xmlns:p14="http://schemas.microsoft.com/office/powerpoint/2010/main" val="35281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RESOURCE_PATHS_HASH_PRESENTER" val="52cbd9a86846cf84597cb89449c7dbf386210ce"/>
</p:tagLst>
</file>

<file path=ppt/theme/theme1.xml><?xml version="1.0" encoding="utf-8"?>
<a:theme xmlns:a="http://schemas.openxmlformats.org/drawingml/2006/main" name="第一PPT，www.1ppt.com">
  <a:themeElements>
    <a:clrScheme name="自定义 265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26AADB"/>
      </a:accent1>
      <a:accent2>
        <a:srgbClr val="26AADB"/>
      </a:accent2>
      <a:accent3>
        <a:srgbClr val="26AADB"/>
      </a:accent3>
      <a:accent4>
        <a:srgbClr val="26AAD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8534</TotalTime>
  <Words>1304</Words>
  <Application>Microsoft Office PowerPoint</Application>
  <PresentationFormat>全屏显示(16:9)</PresentationFormat>
  <Paragraphs>87</Paragraphs>
  <Slides>19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第一PPT</cp:keywords>
  <cp:lastModifiedBy>admin</cp:lastModifiedBy>
  <cp:revision>1023</cp:revision>
  <dcterms:created xsi:type="dcterms:W3CDTF">2015-04-24T01:01:13Z</dcterms:created>
  <dcterms:modified xsi:type="dcterms:W3CDTF">2018-07-20T02:49:59Z</dcterms:modified>
  <cp:category>第一PPT</cp:category>
</cp:coreProperties>
</file>